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75" r:id="rId2"/>
    <p:sldId id="276" r:id="rId3"/>
    <p:sldId id="273" r:id="rId4"/>
    <p:sldId id="277" r:id="rId5"/>
    <p:sldId id="344" r:id="rId6"/>
    <p:sldId id="282" r:id="rId7"/>
    <p:sldId id="281" r:id="rId8"/>
    <p:sldId id="284" r:id="rId9"/>
    <p:sldId id="316" r:id="rId10"/>
    <p:sldId id="285" r:id="rId11"/>
    <p:sldId id="318" r:id="rId12"/>
    <p:sldId id="320" r:id="rId13"/>
    <p:sldId id="286" r:id="rId14"/>
    <p:sldId id="287" r:id="rId15"/>
    <p:sldId id="288" r:id="rId16"/>
    <p:sldId id="321" r:id="rId17"/>
    <p:sldId id="291" r:id="rId18"/>
    <p:sldId id="322" r:id="rId19"/>
    <p:sldId id="323" r:id="rId20"/>
    <p:sldId id="324" r:id="rId21"/>
    <p:sldId id="325" r:id="rId22"/>
    <p:sldId id="326" r:id="rId23"/>
    <p:sldId id="327" r:id="rId24"/>
    <p:sldId id="345" r:id="rId25"/>
    <p:sldId id="297" r:id="rId26"/>
    <p:sldId id="310" r:id="rId27"/>
    <p:sldId id="328" r:id="rId28"/>
    <p:sldId id="329" r:id="rId29"/>
    <p:sldId id="330" r:id="rId30"/>
    <p:sldId id="331" r:id="rId31"/>
    <p:sldId id="301" r:id="rId32"/>
    <p:sldId id="302" r:id="rId33"/>
    <p:sldId id="332" r:id="rId34"/>
    <p:sldId id="333" r:id="rId35"/>
    <p:sldId id="335" r:id="rId36"/>
    <p:sldId id="337" r:id="rId37"/>
    <p:sldId id="338" r:id="rId38"/>
    <p:sldId id="339" r:id="rId39"/>
    <p:sldId id="308" r:id="rId40"/>
    <p:sldId id="311" r:id="rId41"/>
    <p:sldId id="341" r:id="rId42"/>
    <p:sldId id="342" r:id="rId43"/>
    <p:sldId id="340" r:id="rId44"/>
  </p:sldIdLst>
  <p:sldSz cx="9144000" cy="6858000" type="screen4x3"/>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2E"/>
    <a:srgbClr val="74A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19"/>
    <p:restoredTop sz="94720"/>
  </p:normalViewPr>
  <p:slideViewPr>
    <p:cSldViewPr showGuides="1">
      <p:cViewPr varScale="1">
        <p:scale>
          <a:sx n="81" d="100"/>
          <a:sy n="81" d="100"/>
        </p:scale>
        <p:origin x="1013" y="8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59329003-E755-AB48-A240-6DB8498D4448}" type="datetimeFigureOut">
              <a:rPr lang="en-US" smtClean="0"/>
              <a:t>2/4/2019</a:t>
            </a:fld>
            <a:endParaRPr lang="en-US"/>
          </a:p>
        </p:txBody>
      </p:sp>
      <p:sp>
        <p:nvSpPr>
          <p:cNvPr id="4" name="Footer Placeholder 3"/>
          <p:cNvSpPr>
            <a:spLocks noGrp="1"/>
          </p:cNvSpPr>
          <p:nvPr>
            <p:ph type="ftr" sz="quarter" idx="2"/>
          </p:nvPr>
        </p:nvSpPr>
        <p:spPr>
          <a:xfrm>
            <a:off x="0" y="9520238"/>
            <a:ext cx="2986088"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02075" y="9520238"/>
            <a:ext cx="2986088" cy="501650"/>
          </a:xfrm>
          <a:prstGeom prst="rect">
            <a:avLst/>
          </a:prstGeom>
        </p:spPr>
        <p:txBody>
          <a:bodyPr vert="horz" lIns="91440" tIns="45720" rIns="91440" bIns="45720" rtlCol="0" anchor="b"/>
          <a:lstStyle>
            <a:lvl1pPr algn="r">
              <a:defRPr sz="1200"/>
            </a:lvl1pPr>
          </a:lstStyle>
          <a:p>
            <a:fld id="{18655243-AB16-AA47-A30F-D4B7757FB204}" type="slidenum">
              <a:rPr lang="en-US" smtClean="0"/>
              <a:t>‹nr.›</a:t>
            </a:fld>
            <a:endParaRPr lang="en-US"/>
          </a:p>
        </p:txBody>
      </p:sp>
    </p:spTree>
    <p:extLst>
      <p:ext uri="{BB962C8B-B14F-4D97-AF65-F5344CB8AC3E}">
        <p14:creationId xmlns:p14="http://schemas.microsoft.com/office/powerpoint/2010/main" val="476117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fr-BE"/>
          </a:p>
        </p:txBody>
      </p:sp>
      <p:sp>
        <p:nvSpPr>
          <p:cNvPr id="3" name="Tijdelijke aanduiding voor datum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BAF85E5E-357B-4CCC-B73B-4FA5725A2669}" type="datetimeFigureOut">
              <a:rPr lang="fr-BE" smtClean="0"/>
              <a:t>04-02-19</a:t>
            </a:fld>
            <a:endParaRPr lang="fr-BE"/>
          </a:p>
        </p:txBody>
      </p:sp>
      <p:sp>
        <p:nvSpPr>
          <p:cNvPr id="4" name="Tijdelijke aanduiding voor dia-afbeelding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1440" tIns="45720" rIns="91440" bIns="45720" rtlCol="0" anchor="ctr"/>
          <a:lstStyle/>
          <a:p>
            <a:endParaRPr lang="fr-BE"/>
          </a:p>
        </p:txBody>
      </p:sp>
      <p:sp>
        <p:nvSpPr>
          <p:cNvPr id="5" name="Tijdelijke aanduiding voor notities 4"/>
          <p:cNvSpPr>
            <a:spLocks noGrp="1"/>
          </p:cNvSpPr>
          <p:nvPr>
            <p:ph type="body" sz="quarter" idx="3"/>
          </p:nvPr>
        </p:nvSpPr>
        <p:spPr>
          <a:xfrm>
            <a:off x="688975" y="4760913"/>
            <a:ext cx="5511800" cy="45100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6" name="Tijdelijke aanduiding voor voettekst 5"/>
          <p:cNvSpPr>
            <a:spLocks noGrp="1"/>
          </p:cNvSpPr>
          <p:nvPr>
            <p:ph type="ftr" sz="quarter" idx="4"/>
          </p:nvPr>
        </p:nvSpPr>
        <p:spPr>
          <a:xfrm>
            <a:off x="0" y="9518650"/>
            <a:ext cx="2986088" cy="501650"/>
          </a:xfrm>
          <a:prstGeom prst="rect">
            <a:avLst/>
          </a:prstGeom>
        </p:spPr>
        <p:txBody>
          <a:bodyPr vert="horz" lIns="91440" tIns="45720" rIns="91440" bIns="45720" rtlCol="0" anchor="b"/>
          <a:lstStyle>
            <a:lvl1pPr algn="l">
              <a:defRPr sz="1200"/>
            </a:lvl1pPr>
          </a:lstStyle>
          <a:p>
            <a:endParaRPr lang="fr-BE"/>
          </a:p>
        </p:txBody>
      </p:sp>
      <p:sp>
        <p:nvSpPr>
          <p:cNvPr id="7" name="Tijdelijke aanduiding voor dianummer 6"/>
          <p:cNvSpPr>
            <a:spLocks noGrp="1"/>
          </p:cNvSpPr>
          <p:nvPr>
            <p:ph type="sldNum" sz="quarter" idx="5"/>
          </p:nvPr>
        </p:nvSpPr>
        <p:spPr>
          <a:xfrm>
            <a:off x="3902075" y="9518650"/>
            <a:ext cx="2986088" cy="501650"/>
          </a:xfrm>
          <a:prstGeom prst="rect">
            <a:avLst/>
          </a:prstGeom>
        </p:spPr>
        <p:txBody>
          <a:bodyPr vert="horz" lIns="91440" tIns="45720" rIns="91440" bIns="45720" rtlCol="0" anchor="b"/>
          <a:lstStyle>
            <a:lvl1pPr algn="r">
              <a:defRPr sz="1200"/>
            </a:lvl1pPr>
          </a:lstStyle>
          <a:p>
            <a:fld id="{6CB3EA02-7164-4B78-8C21-6A2241A9E452}" type="slidenum">
              <a:rPr lang="fr-BE" smtClean="0"/>
              <a:t>‹nr.›</a:t>
            </a:fld>
            <a:endParaRPr lang="fr-BE"/>
          </a:p>
        </p:txBody>
      </p:sp>
    </p:spTree>
    <p:extLst>
      <p:ext uri="{BB962C8B-B14F-4D97-AF65-F5344CB8AC3E}">
        <p14:creationId xmlns:p14="http://schemas.microsoft.com/office/powerpoint/2010/main" val="253853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5</a:t>
            </a:fld>
            <a:endParaRPr lang="fr-BE"/>
          </a:p>
        </p:txBody>
      </p:sp>
    </p:spTree>
    <p:extLst>
      <p:ext uri="{BB962C8B-B14F-4D97-AF65-F5344CB8AC3E}">
        <p14:creationId xmlns:p14="http://schemas.microsoft.com/office/powerpoint/2010/main" val="338427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14</a:t>
            </a:fld>
            <a:endParaRPr lang="fr-BE"/>
          </a:p>
        </p:txBody>
      </p:sp>
    </p:spTree>
    <p:extLst>
      <p:ext uri="{BB962C8B-B14F-4D97-AF65-F5344CB8AC3E}">
        <p14:creationId xmlns:p14="http://schemas.microsoft.com/office/powerpoint/2010/main" val="88011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15</a:t>
            </a:fld>
            <a:endParaRPr lang="fr-BE"/>
          </a:p>
        </p:txBody>
      </p:sp>
    </p:spTree>
    <p:extLst>
      <p:ext uri="{BB962C8B-B14F-4D97-AF65-F5344CB8AC3E}">
        <p14:creationId xmlns:p14="http://schemas.microsoft.com/office/powerpoint/2010/main" val="249084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16</a:t>
            </a:fld>
            <a:endParaRPr lang="fr-BE"/>
          </a:p>
        </p:txBody>
      </p:sp>
    </p:spTree>
    <p:extLst>
      <p:ext uri="{BB962C8B-B14F-4D97-AF65-F5344CB8AC3E}">
        <p14:creationId xmlns:p14="http://schemas.microsoft.com/office/powerpoint/2010/main" val="180837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17</a:t>
            </a:fld>
            <a:endParaRPr lang="fr-BE"/>
          </a:p>
        </p:txBody>
      </p:sp>
    </p:spTree>
    <p:extLst>
      <p:ext uri="{BB962C8B-B14F-4D97-AF65-F5344CB8AC3E}">
        <p14:creationId xmlns:p14="http://schemas.microsoft.com/office/powerpoint/2010/main" val="398583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18</a:t>
            </a:fld>
            <a:endParaRPr lang="fr-BE"/>
          </a:p>
        </p:txBody>
      </p:sp>
    </p:spTree>
    <p:extLst>
      <p:ext uri="{BB962C8B-B14F-4D97-AF65-F5344CB8AC3E}">
        <p14:creationId xmlns:p14="http://schemas.microsoft.com/office/powerpoint/2010/main" val="51857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19</a:t>
            </a:fld>
            <a:endParaRPr lang="fr-BE"/>
          </a:p>
        </p:txBody>
      </p:sp>
    </p:spTree>
    <p:extLst>
      <p:ext uri="{BB962C8B-B14F-4D97-AF65-F5344CB8AC3E}">
        <p14:creationId xmlns:p14="http://schemas.microsoft.com/office/powerpoint/2010/main" val="596656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20</a:t>
            </a:fld>
            <a:endParaRPr lang="fr-BE"/>
          </a:p>
        </p:txBody>
      </p:sp>
    </p:spTree>
    <p:extLst>
      <p:ext uri="{BB962C8B-B14F-4D97-AF65-F5344CB8AC3E}">
        <p14:creationId xmlns:p14="http://schemas.microsoft.com/office/powerpoint/2010/main" val="1575862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21</a:t>
            </a:fld>
            <a:endParaRPr lang="fr-BE"/>
          </a:p>
        </p:txBody>
      </p:sp>
    </p:spTree>
    <p:extLst>
      <p:ext uri="{BB962C8B-B14F-4D97-AF65-F5344CB8AC3E}">
        <p14:creationId xmlns:p14="http://schemas.microsoft.com/office/powerpoint/2010/main" val="191816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22</a:t>
            </a:fld>
            <a:endParaRPr lang="fr-BE"/>
          </a:p>
        </p:txBody>
      </p:sp>
    </p:spTree>
    <p:extLst>
      <p:ext uri="{BB962C8B-B14F-4D97-AF65-F5344CB8AC3E}">
        <p14:creationId xmlns:p14="http://schemas.microsoft.com/office/powerpoint/2010/main" val="71624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23</a:t>
            </a:fld>
            <a:endParaRPr lang="fr-BE"/>
          </a:p>
        </p:txBody>
      </p:sp>
    </p:spTree>
    <p:extLst>
      <p:ext uri="{BB962C8B-B14F-4D97-AF65-F5344CB8AC3E}">
        <p14:creationId xmlns:p14="http://schemas.microsoft.com/office/powerpoint/2010/main" val="99838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6</a:t>
            </a:fld>
            <a:endParaRPr lang="fr-BE"/>
          </a:p>
        </p:txBody>
      </p:sp>
    </p:spTree>
    <p:extLst>
      <p:ext uri="{BB962C8B-B14F-4D97-AF65-F5344CB8AC3E}">
        <p14:creationId xmlns:p14="http://schemas.microsoft.com/office/powerpoint/2010/main" val="29859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24</a:t>
            </a:fld>
            <a:endParaRPr lang="fr-BE"/>
          </a:p>
        </p:txBody>
      </p:sp>
    </p:spTree>
    <p:extLst>
      <p:ext uri="{BB962C8B-B14F-4D97-AF65-F5344CB8AC3E}">
        <p14:creationId xmlns:p14="http://schemas.microsoft.com/office/powerpoint/2010/main" val="793583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25</a:t>
            </a:fld>
            <a:endParaRPr lang="fr-BE"/>
          </a:p>
        </p:txBody>
      </p:sp>
    </p:spTree>
    <p:extLst>
      <p:ext uri="{BB962C8B-B14F-4D97-AF65-F5344CB8AC3E}">
        <p14:creationId xmlns:p14="http://schemas.microsoft.com/office/powerpoint/2010/main" val="1935583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26</a:t>
            </a:fld>
            <a:endParaRPr lang="fr-BE"/>
          </a:p>
        </p:txBody>
      </p:sp>
    </p:spTree>
    <p:extLst>
      <p:ext uri="{BB962C8B-B14F-4D97-AF65-F5344CB8AC3E}">
        <p14:creationId xmlns:p14="http://schemas.microsoft.com/office/powerpoint/2010/main" val="3506238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27</a:t>
            </a:fld>
            <a:endParaRPr lang="fr-BE"/>
          </a:p>
        </p:txBody>
      </p:sp>
    </p:spTree>
    <p:extLst>
      <p:ext uri="{BB962C8B-B14F-4D97-AF65-F5344CB8AC3E}">
        <p14:creationId xmlns:p14="http://schemas.microsoft.com/office/powerpoint/2010/main" val="2019775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28</a:t>
            </a:fld>
            <a:endParaRPr lang="fr-BE"/>
          </a:p>
        </p:txBody>
      </p:sp>
    </p:spTree>
    <p:extLst>
      <p:ext uri="{BB962C8B-B14F-4D97-AF65-F5344CB8AC3E}">
        <p14:creationId xmlns:p14="http://schemas.microsoft.com/office/powerpoint/2010/main" val="1970874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29</a:t>
            </a:fld>
            <a:endParaRPr lang="fr-BE"/>
          </a:p>
        </p:txBody>
      </p:sp>
    </p:spTree>
    <p:extLst>
      <p:ext uri="{BB962C8B-B14F-4D97-AF65-F5344CB8AC3E}">
        <p14:creationId xmlns:p14="http://schemas.microsoft.com/office/powerpoint/2010/main" val="1322111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30</a:t>
            </a:fld>
            <a:endParaRPr lang="fr-BE"/>
          </a:p>
        </p:txBody>
      </p:sp>
    </p:spTree>
    <p:extLst>
      <p:ext uri="{BB962C8B-B14F-4D97-AF65-F5344CB8AC3E}">
        <p14:creationId xmlns:p14="http://schemas.microsoft.com/office/powerpoint/2010/main" val="721133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31</a:t>
            </a:fld>
            <a:endParaRPr lang="fr-BE"/>
          </a:p>
        </p:txBody>
      </p:sp>
    </p:spTree>
    <p:extLst>
      <p:ext uri="{BB962C8B-B14F-4D97-AF65-F5344CB8AC3E}">
        <p14:creationId xmlns:p14="http://schemas.microsoft.com/office/powerpoint/2010/main" val="245089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32</a:t>
            </a:fld>
            <a:endParaRPr lang="fr-BE"/>
          </a:p>
        </p:txBody>
      </p:sp>
    </p:spTree>
    <p:extLst>
      <p:ext uri="{BB962C8B-B14F-4D97-AF65-F5344CB8AC3E}">
        <p14:creationId xmlns:p14="http://schemas.microsoft.com/office/powerpoint/2010/main" val="249277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33</a:t>
            </a:fld>
            <a:endParaRPr lang="fr-BE"/>
          </a:p>
        </p:txBody>
      </p:sp>
    </p:spTree>
    <p:extLst>
      <p:ext uri="{BB962C8B-B14F-4D97-AF65-F5344CB8AC3E}">
        <p14:creationId xmlns:p14="http://schemas.microsoft.com/office/powerpoint/2010/main" val="209646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7</a:t>
            </a:fld>
            <a:endParaRPr lang="fr-BE"/>
          </a:p>
        </p:txBody>
      </p:sp>
    </p:spTree>
    <p:extLst>
      <p:ext uri="{BB962C8B-B14F-4D97-AF65-F5344CB8AC3E}">
        <p14:creationId xmlns:p14="http://schemas.microsoft.com/office/powerpoint/2010/main" val="1734483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34</a:t>
            </a:fld>
            <a:endParaRPr lang="fr-BE"/>
          </a:p>
        </p:txBody>
      </p:sp>
    </p:spTree>
    <p:extLst>
      <p:ext uri="{BB962C8B-B14F-4D97-AF65-F5344CB8AC3E}">
        <p14:creationId xmlns:p14="http://schemas.microsoft.com/office/powerpoint/2010/main" val="454048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35</a:t>
            </a:fld>
            <a:endParaRPr lang="fr-BE"/>
          </a:p>
        </p:txBody>
      </p:sp>
    </p:spTree>
    <p:extLst>
      <p:ext uri="{BB962C8B-B14F-4D97-AF65-F5344CB8AC3E}">
        <p14:creationId xmlns:p14="http://schemas.microsoft.com/office/powerpoint/2010/main" val="2128378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36</a:t>
            </a:fld>
            <a:endParaRPr lang="fr-BE"/>
          </a:p>
        </p:txBody>
      </p:sp>
    </p:spTree>
    <p:extLst>
      <p:ext uri="{BB962C8B-B14F-4D97-AF65-F5344CB8AC3E}">
        <p14:creationId xmlns:p14="http://schemas.microsoft.com/office/powerpoint/2010/main" val="78600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37</a:t>
            </a:fld>
            <a:endParaRPr lang="fr-BE"/>
          </a:p>
        </p:txBody>
      </p:sp>
    </p:spTree>
    <p:extLst>
      <p:ext uri="{BB962C8B-B14F-4D97-AF65-F5344CB8AC3E}">
        <p14:creationId xmlns:p14="http://schemas.microsoft.com/office/powerpoint/2010/main" val="1408709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38</a:t>
            </a:fld>
            <a:endParaRPr lang="fr-BE"/>
          </a:p>
        </p:txBody>
      </p:sp>
    </p:spTree>
    <p:extLst>
      <p:ext uri="{BB962C8B-B14F-4D97-AF65-F5344CB8AC3E}">
        <p14:creationId xmlns:p14="http://schemas.microsoft.com/office/powerpoint/2010/main" val="35506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8</a:t>
            </a:fld>
            <a:endParaRPr lang="fr-BE"/>
          </a:p>
        </p:txBody>
      </p:sp>
    </p:spTree>
    <p:extLst>
      <p:ext uri="{BB962C8B-B14F-4D97-AF65-F5344CB8AC3E}">
        <p14:creationId xmlns:p14="http://schemas.microsoft.com/office/powerpoint/2010/main" val="2790682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9</a:t>
            </a:fld>
            <a:endParaRPr lang="fr-BE"/>
          </a:p>
        </p:txBody>
      </p:sp>
    </p:spTree>
    <p:extLst>
      <p:ext uri="{BB962C8B-B14F-4D97-AF65-F5344CB8AC3E}">
        <p14:creationId xmlns:p14="http://schemas.microsoft.com/office/powerpoint/2010/main" val="159576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10</a:t>
            </a:fld>
            <a:endParaRPr lang="fr-BE"/>
          </a:p>
        </p:txBody>
      </p:sp>
    </p:spTree>
    <p:extLst>
      <p:ext uri="{BB962C8B-B14F-4D97-AF65-F5344CB8AC3E}">
        <p14:creationId xmlns:p14="http://schemas.microsoft.com/office/powerpoint/2010/main" val="253420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11</a:t>
            </a:fld>
            <a:endParaRPr lang="fr-BE"/>
          </a:p>
        </p:txBody>
      </p:sp>
    </p:spTree>
    <p:extLst>
      <p:ext uri="{BB962C8B-B14F-4D97-AF65-F5344CB8AC3E}">
        <p14:creationId xmlns:p14="http://schemas.microsoft.com/office/powerpoint/2010/main" val="93596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12</a:t>
            </a:fld>
            <a:endParaRPr lang="fr-BE"/>
          </a:p>
        </p:txBody>
      </p:sp>
    </p:spTree>
    <p:extLst>
      <p:ext uri="{BB962C8B-B14F-4D97-AF65-F5344CB8AC3E}">
        <p14:creationId xmlns:p14="http://schemas.microsoft.com/office/powerpoint/2010/main" val="2022223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666666"/>
                </a:solidFill>
                <a:latin typeface="Arial" charset="0"/>
              </a:rPr>
              <a:t>Foto</a:t>
            </a:r>
            <a:r>
              <a:rPr lang="en-US" sz="1200" dirty="0">
                <a:solidFill>
                  <a:srgbClr val="666666"/>
                </a:solidFill>
                <a:latin typeface="Arial" charset="0"/>
              </a:rPr>
              <a:t> Renata </a:t>
            </a:r>
            <a:r>
              <a:rPr lang="en-US" sz="1200" dirty="0" err="1">
                <a:solidFill>
                  <a:srgbClr val="666666"/>
                </a:solidFill>
                <a:latin typeface="Arial" charset="0"/>
              </a:rPr>
              <a:t>Sedmakova</a:t>
            </a:r>
            <a:r>
              <a:rPr lang="en-US" sz="1200" dirty="0">
                <a:solidFill>
                  <a:srgbClr val="666666"/>
                </a:solidFill>
                <a:latin typeface="Arial" charset="0"/>
              </a:rPr>
              <a:t> / </a:t>
            </a:r>
            <a:r>
              <a:rPr lang="en-US" sz="1200" dirty="0" err="1">
                <a:solidFill>
                  <a:srgbClr val="666666"/>
                </a:solidFill>
                <a:latin typeface="Arial" charset="0"/>
              </a:rPr>
              <a:t>Shutterstock.com</a:t>
            </a:r>
            <a:endParaRPr lang="en-US" sz="1200" dirty="0"/>
          </a:p>
        </p:txBody>
      </p:sp>
      <p:sp>
        <p:nvSpPr>
          <p:cNvPr id="4" name="Slide Number Placeholder 3"/>
          <p:cNvSpPr>
            <a:spLocks noGrp="1"/>
          </p:cNvSpPr>
          <p:nvPr>
            <p:ph type="sldNum" sz="quarter" idx="10"/>
          </p:nvPr>
        </p:nvSpPr>
        <p:spPr/>
        <p:txBody>
          <a:bodyPr/>
          <a:lstStyle/>
          <a:p>
            <a:fld id="{6CB3EA02-7164-4B78-8C21-6A2241A9E452}" type="slidenum">
              <a:rPr lang="fr-BE" smtClean="0"/>
              <a:t>13</a:t>
            </a:fld>
            <a:endParaRPr lang="fr-BE"/>
          </a:p>
        </p:txBody>
      </p:sp>
    </p:spTree>
    <p:extLst>
      <p:ext uri="{BB962C8B-B14F-4D97-AF65-F5344CB8AC3E}">
        <p14:creationId xmlns:p14="http://schemas.microsoft.com/office/powerpoint/2010/main" val="149491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fr-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fr-BE"/>
          </a:p>
        </p:txBody>
      </p:sp>
      <p:sp>
        <p:nvSpPr>
          <p:cNvPr id="4" name="Tijdelijke aanduiding voor datum 3"/>
          <p:cNvSpPr>
            <a:spLocks noGrp="1"/>
          </p:cNvSpPr>
          <p:nvPr>
            <p:ph type="dt" sz="half" idx="10"/>
          </p:nvPr>
        </p:nvSpPr>
        <p:spPr/>
        <p:txBody>
          <a:body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11"/>
          </p:nvPr>
        </p:nvSpPr>
        <p:spPr/>
        <p:txBody>
          <a:bodyPr/>
          <a:lstStyle/>
          <a:p>
            <a:endParaRPr lang="fr-BE"/>
          </a:p>
        </p:txBody>
      </p:sp>
      <p:sp>
        <p:nvSpPr>
          <p:cNvPr id="6" name="Tijdelijke aanduiding voor dianummer 5"/>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273192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p:cNvSpPr>
            <a:spLocks noGrp="1"/>
          </p:cNvSpPr>
          <p:nvPr>
            <p:ph type="dt" sz="half" idx="10"/>
          </p:nvPr>
        </p:nvSpPr>
        <p:spPr/>
        <p:txBody>
          <a:body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11"/>
          </p:nvPr>
        </p:nvSpPr>
        <p:spPr/>
        <p:txBody>
          <a:bodyPr/>
          <a:lstStyle/>
          <a:p>
            <a:endParaRPr lang="fr-BE"/>
          </a:p>
        </p:txBody>
      </p:sp>
      <p:sp>
        <p:nvSpPr>
          <p:cNvPr id="6" name="Tijdelijke aanduiding voor dianummer 5"/>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17373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fr-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p:cNvSpPr>
            <a:spLocks noGrp="1"/>
          </p:cNvSpPr>
          <p:nvPr>
            <p:ph type="dt" sz="half" idx="10"/>
          </p:nvPr>
        </p:nvSpPr>
        <p:spPr/>
        <p:txBody>
          <a:body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11"/>
          </p:nvPr>
        </p:nvSpPr>
        <p:spPr/>
        <p:txBody>
          <a:bodyPr/>
          <a:lstStyle/>
          <a:p>
            <a:endParaRPr lang="fr-BE"/>
          </a:p>
        </p:txBody>
      </p:sp>
      <p:sp>
        <p:nvSpPr>
          <p:cNvPr id="6" name="Tijdelijke aanduiding voor dianummer 5"/>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48914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p:cNvSpPr>
            <a:spLocks noGrp="1"/>
          </p:cNvSpPr>
          <p:nvPr>
            <p:ph type="dt" sz="half" idx="10"/>
          </p:nvPr>
        </p:nvSpPr>
        <p:spPr/>
        <p:txBody>
          <a:body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11"/>
          </p:nvPr>
        </p:nvSpPr>
        <p:spPr/>
        <p:txBody>
          <a:bodyPr/>
          <a:lstStyle/>
          <a:p>
            <a:endParaRPr lang="fr-BE"/>
          </a:p>
        </p:txBody>
      </p:sp>
      <p:sp>
        <p:nvSpPr>
          <p:cNvPr id="6" name="Tijdelijke aanduiding voor dianummer 5"/>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36022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fr-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11"/>
          </p:nvPr>
        </p:nvSpPr>
        <p:spPr/>
        <p:txBody>
          <a:bodyPr/>
          <a:lstStyle/>
          <a:p>
            <a:endParaRPr lang="fr-BE"/>
          </a:p>
        </p:txBody>
      </p:sp>
      <p:sp>
        <p:nvSpPr>
          <p:cNvPr id="6" name="Tijdelijke aanduiding voor dianummer 5"/>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173755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5" name="Tijdelijke aanduiding voor datum 4"/>
          <p:cNvSpPr>
            <a:spLocks noGrp="1"/>
          </p:cNvSpPr>
          <p:nvPr>
            <p:ph type="dt" sz="half" idx="10"/>
          </p:nvPr>
        </p:nvSpPr>
        <p:spPr/>
        <p:txBody>
          <a:bodyPr/>
          <a:lstStyle/>
          <a:p>
            <a:fld id="{495623A9-19B2-448B-8647-D08366419C67}" type="datetimeFigureOut">
              <a:rPr lang="fr-BE" smtClean="0"/>
              <a:t>04-02-19</a:t>
            </a:fld>
            <a:endParaRPr lang="fr-BE"/>
          </a:p>
        </p:txBody>
      </p:sp>
      <p:sp>
        <p:nvSpPr>
          <p:cNvPr id="6" name="Tijdelijke aanduiding voor voettekst 5"/>
          <p:cNvSpPr>
            <a:spLocks noGrp="1"/>
          </p:cNvSpPr>
          <p:nvPr>
            <p:ph type="ftr" sz="quarter" idx="11"/>
          </p:nvPr>
        </p:nvSpPr>
        <p:spPr/>
        <p:txBody>
          <a:bodyPr/>
          <a:lstStyle/>
          <a:p>
            <a:endParaRPr lang="fr-BE"/>
          </a:p>
        </p:txBody>
      </p:sp>
      <p:sp>
        <p:nvSpPr>
          <p:cNvPr id="7" name="Tijdelijke aanduiding voor dianummer 6"/>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96682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fr-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7" name="Tijdelijke aanduiding voor datum 6"/>
          <p:cNvSpPr>
            <a:spLocks noGrp="1"/>
          </p:cNvSpPr>
          <p:nvPr>
            <p:ph type="dt" sz="half" idx="10"/>
          </p:nvPr>
        </p:nvSpPr>
        <p:spPr/>
        <p:txBody>
          <a:bodyPr/>
          <a:lstStyle/>
          <a:p>
            <a:fld id="{495623A9-19B2-448B-8647-D08366419C67}" type="datetimeFigureOut">
              <a:rPr lang="fr-BE" smtClean="0"/>
              <a:t>04-02-19</a:t>
            </a:fld>
            <a:endParaRPr lang="fr-BE"/>
          </a:p>
        </p:txBody>
      </p:sp>
      <p:sp>
        <p:nvSpPr>
          <p:cNvPr id="8" name="Tijdelijke aanduiding voor voettekst 7"/>
          <p:cNvSpPr>
            <a:spLocks noGrp="1"/>
          </p:cNvSpPr>
          <p:nvPr>
            <p:ph type="ftr" sz="quarter" idx="11"/>
          </p:nvPr>
        </p:nvSpPr>
        <p:spPr/>
        <p:txBody>
          <a:bodyPr/>
          <a:lstStyle/>
          <a:p>
            <a:endParaRPr lang="fr-BE"/>
          </a:p>
        </p:txBody>
      </p:sp>
      <p:sp>
        <p:nvSpPr>
          <p:cNvPr id="9" name="Tijdelijke aanduiding voor dianummer 8"/>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304860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BE"/>
          </a:p>
        </p:txBody>
      </p:sp>
      <p:sp>
        <p:nvSpPr>
          <p:cNvPr id="3" name="Tijdelijke aanduiding voor datum 2"/>
          <p:cNvSpPr>
            <a:spLocks noGrp="1"/>
          </p:cNvSpPr>
          <p:nvPr>
            <p:ph type="dt" sz="half" idx="10"/>
          </p:nvPr>
        </p:nvSpPr>
        <p:spPr/>
        <p:txBody>
          <a:bodyPr/>
          <a:lstStyle/>
          <a:p>
            <a:fld id="{495623A9-19B2-448B-8647-D08366419C67}" type="datetimeFigureOut">
              <a:rPr lang="fr-BE" smtClean="0"/>
              <a:t>04-02-19</a:t>
            </a:fld>
            <a:endParaRPr lang="fr-BE"/>
          </a:p>
        </p:txBody>
      </p:sp>
      <p:sp>
        <p:nvSpPr>
          <p:cNvPr id="4" name="Tijdelijke aanduiding voor voettekst 3"/>
          <p:cNvSpPr>
            <a:spLocks noGrp="1"/>
          </p:cNvSpPr>
          <p:nvPr>
            <p:ph type="ftr" sz="quarter" idx="11"/>
          </p:nvPr>
        </p:nvSpPr>
        <p:spPr/>
        <p:txBody>
          <a:bodyPr/>
          <a:lstStyle/>
          <a:p>
            <a:endParaRPr lang="fr-BE"/>
          </a:p>
        </p:txBody>
      </p:sp>
      <p:sp>
        <p:nvSpPr>
          <p:cNvPr id="5" name="Tijdelijke aanduiding voor dianummer 4"/>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76847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95623A9-19B2-448B-8647-D08366419C67}" type="datetimeFigureOut">
              <a:rPr lang="fr-BE" smtClean="0"/>
              <a:t>04-02-19</a:t>
            </a:fld>
            <a:endParaRPr lang="fr-BE"/>
          </a:p>
        </p:txBody>
      </p:sp>
      <p:sp>
        <p:nvSpPr>
          <p:cNvPr id="3" name="Tijdelijke aanduiding voor voettekst 2"/>
          <p:cNvSpPr>
            <a:spLocks noGrp="1"/>
          </p:cNvSpPr>
          <p:nvPr>
            <p:ph type="ftr" sz="quarter" idx="11"/>
          </p:nvPr>
        </p:nvSpPr>
        <p:spPr/>
        <p:txBody>
          <a:bodyPr/>
          <a:lstStyle/>
          <a:p>
            <a:endParaRPr lang="fr-BE"/>
          </a:p>
        </p:txBody>
      </p:sp>
      <p:sp>
        <p:nvSpPr>
          <p:cNvPr id="4" name="Tijdelijke aanduiding voor dianummer 3"/>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239177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fr-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95623A9-19B2-448B-8647-D08366419C67}" type="datetimeFigureOut">
              <a:rPr lang="fr-BE" smtClean="0"/>
              <a:t>04-02-19</a:t>
            </a:fld>
            <a:endParaRPr lang="fr-BE"/>
          </a:p>
        </p:txBody>
      </p:sp>
      <p:sp>
        <p:nvSpPr>
          <p:cNvPr id="6" name="Tijdelijke aanduiding voor voettekst 5"/>
          <p:cNvSpPr>
            <a:spLocks noGrp="1"/>
          </p:cNvSpPr>
          <p:nvPr>
            <p:ph type="ftr" sz="quarter" idx="11"/>
          </p:nvPr>
        </p:nvSpPr>
        <p:spPr/>
        <p:txBody>
          <a:bodyPr/>
          <a:lstStyle/>
          <a:p>
            <a:endParaRPr lang="fr-BE"/>
          </a:p>
        </p:txBody>
      </p:sp>
      <p:sp>
        <p:nvSpPr>
          <p:cNvPr id="7" name="Tijdelijke aanduiding voor dianummer 6"/>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217162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fr-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95623A9-19B2-448B-8647-D08366419C67}" type="datetimeFigureOut">
              <a:rPr lang="fr-BE" smtClean="0"/>
              <a:t>04-02-19</a:t>
            </a:fld>
            <a:endParaRPr lang="fr-BE"/>
          </a:p>
        </p:txBody>
      </p:sp>
      <p:sp>
        <p:nvSpPr>
          <p:cNvPr id="6" name="Tijdelijke aanduiding voor voettekst 5"/>
          <p:cNvSpPr>
            <a:spLocks noGrp="1"/>
          </p:cNvSpPr>
          <p:nvPr>
            <p:ph type="ftr" sz="quarter" idx="11"/>
          </p:nvPr>
        </p:nvSpPr>
        <p:spPr/>
        <p:txBody>
          <a:bodyPr/>
          <a:lstStyle/>
          <a:p>
            <a:endParaRPr lang="fr-BE"/>
          </a:p>
        </p:txBody>
      </p:sp>
      <p:sp>
        <p:nvSpPr>
          <p:cNvPr id="7" name="Tijdelijke aanduiding voor dianummer 6"/>
          <p:cNvSpPr>
            <a:spLocks noGrp="1"/>
          </p:cNvSpPr>
          <p:nvPr>
            <p:ph type="sldNum" sz="quarter" idx="12"/>
          </p:nvPr>
        </p:nvSpPr>
        <p:spPr/>
        <p:txBody>
          <a:bodyPr/>
          <a:lstStyle/>
          <a:p>
            <a:fld id="{ABFFBC3E-8739-4F72-B937-EF3489A9F364}" type="slidenum">
              <a:rPr lang="fr-BE" smtClean="0"/>
              <a:t>‹nr.›</a:t>
            </a:fld>
            <a:endParaRPr lang="fr-BE"/>
          </a:p>
        </p:txBody>
      </p:sp>
    </p:spTree>
    <p:extLst>
      <p:ext uri="{BB962C8B-B14F-4D97-AF65-F5344CB8AC3E}">
        <p14:creationId xmlns:p14="http://schemas.microsoft.com/office/powerpoint/2010/main" val="20339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fr-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623A9-19B2-448B-8647-D08366419C67}" type="datetimeFigureOut">
              <a:rPr lang="fr-BE" smtClean="0"/>
              <a:t>04-02-19</a:t>
            </a:fld>
            <a:endParaRPr lang="fr-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FBC3E-8739-4F72-B937-EF3489A9F364}" type="slidenum">
              <a:rPr lang="fr-BE" smtClean="0"/>
              <a:t>‹nr.›</a:t>
            </a:fld>
            <a:endParaRPr lang="fr-BE"/>
          </a:p>
        </p:txBody>
      </p:sp>
    </p:spTree>
    <p:extLst>
      <p:ext uri="{BB962C8B-B14F-4D97-AF65-F5344CB8AC3E}">
        <p14:creationId xmlns:p14="http://schemas.microsoft.com/office/powerpoint/2010/main" val="44622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9376"/>
          </a:xfrm>
          <a:prstGeom prst="rect">
            <a:avLst/>
          </a:prstGeom>
        </p:spPr>
      </p:pic>
      <p:sp>
        <p:nvSpPr>
          <p:cNvPr id="12" name="TextBox 4"/>
          <p:cNvSpPr txBox="1"/>
          <p:nvPr/>
        </p:nvSpPr>
        <p:spPr>
          <a:xfrm>
            <a:off x="539552" y="899141"/>
            <a:ext cx="8136904" cy="1272143"/>
          </a:xfrm>
          <a:prstGeom prst="rect">
            <a:avLst/>
          </a:prstGeom>
          <a:noFill/>
          <a:effectLst/>
        </p:spPr>
        <p:txBody>
          <a:bodyPr wrap="square" rtlCol="0">
            <a:spAutoFit/>
          </a:bodyPr>
          <a:lstStyle/>
          <a:p>
            <a:pPr>
              <a:lnSpc>
                <a:spcPts val="4560"/>
              </a:lnSpc>
            </a:pPr>
            <a:r>
              <a:rPr lang="en-US" sz="4800" b="1" dirty="0">
                <a:solidFill>
                  <a:schemeClr val="accent5">
                    <a:lumMod val="75000"/>
                  </a:schemeClr>
                </a:solidFill>
              </a:rPr>
              <a:t>VAN RERUM NOVARUM </a:t>
            </a:r>
          </a:p>
          <a:p>
            <a:pPr>
              <a:lnSpc>
                <a:spcPts val="4560"/>
              </a:lnSpc>
            </a:pPr>
            <a:r>
              <a:rPr lang="en-US" sz="4800" b="1" dirty="0">
                <a:solidFill>
                  <a:schemeClr val="accent5">
                    <a:lumMod val="75000"/>
                  </a:schemeClr>
                </a:solidFill>
              </a:rPr>
              <a:t>TOT LAUDATO SI</a:t>
            </a: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r="69937"/>
          <a:stretch/>
        </p:blipFill>
        <p:spPr>
          <a:xfrm>
            <a:off x="6349183" y="44624"/>
            <a:ext cx="2949682" cy="2805082"/>
          </a:xfrm>
          <a:prstGeom prst="rect">
            <a:avLst/>
          </a:prstGeom>
        </p:spPr>
      </p:pic>
    </p:spTree>
    <p:extLst>
      <p:ext uri="{BB962C8B-B14F-4D97-AF65-F5344CB8AC3E}">
        <p14:creationId xmlns:p14="http://schemas.microsoft.com/office/powerpoint/2010/main" val="166916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47038" y="1918624"/>
            <a:ext cx="7992888" cy="136636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83559" y="1988840"/>
            <a:ext cx="7452828" cy="1200329"/>
          </a:xfrm>
          <a:prstGeom prst="rect">
            <a:avLst/>
          </a:prstGeom>
        </p:spPr>
        <p:txBody>
          <a:bodyPr wrap="square">
            <a:spAutoFit/>
          </a:bodyPr>
          <a:lstStyle/>
          <a:p>
            <a:r>
              <a:rPr lang="nl-BE" sz="2400" b="1" dirty="0"/>
              <a:t>LAUDATIO SI 2015: </a:t>
            </a:r>
          </a:p>
          <a:p>
            <a:r>
              <a:rPr lang="nl-BE" sz="2400" dirty="0"/>
              <a:t>Belangrijke toevoeging van Paus Franciscus in</a:t>
            </a:r>
          </a:p>
          <a:p>
            <a:r>
              <a:rPr lang="nl-BE" sz="2400" dirty="0"/>
              <a:t>De ‘</a:t>
            </a:r>
            <a:r>
              <a:rPr lang="nl-BE" sz="2400" dirty="0">
                <a:solidFill>
                  <a:schemeClr val="bg1"/>
                </a:solidFill>
              </a:rPr>
              <a:t>ecologisering</a:t>
            </a:r>
            <a:r>
              <a:rPr lang="nl-BE" sz="2400" dirty="0"/>
              <a:t>’</a:t>
            </a:r>
            <a:r>
              <a:rPr lang="nl-BE" sz="2400" dirty="0">
                <a:solidFill>
                  <a:schemeClr val="bg1"/>
                </a:solidFill>
              </a:rPr>
              <a:t> </a:t>
            </a:r>
            <a:r>
              <a:rPr lang="nl-BE" sz="2400" dirty="0"/>
              <a:t>van de sociale leer.</a:t>
            </a:r>
          </a:p>
        </p:txBody>
      </p:sp>
      <p:cxnSp>
        <p:nvCxnSpPr>
          <p:cNvPr id="16" name="Straight Connector 26">
            <a:extLst>
              <a:ext uri="{FF2B5EF4-FFF2-40B4-BE49-F238E27FC236}">
                <a16:creationId xmlns:a16="http://schemas.microsoft.com/office/drawing/2014/main" id="{09C058DA-C680-4107-B0B8-AC3A1AAC73C5}"/>
              </a:ext>
            </a:extLst>
          </p:cNvPr>
          <p:cNvCxnSpPr>
            <a:cxnSpLocks/>
          </p:cNvCxnSpPr>
          <p:nvPr/>
        </p:nvCxnSpPr>
        <p:spPr>
          <a:xfrm flipH="1">
            <a:off x="747038" y="0"/>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CA009A00-8ED6-4294-85BC-731E7FD9E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434" y="1395419"/>
            <a:ext cx="684076" cy="955308"/>
          </a:xfrm>
          <a:prstGeom prst="rect">
            <a:avLst/>
          </a:prstGeom>
        </p:spPr>
      </p:pic>
      <p:sp>
        <p:nvSpPr>
          <p:cNvPr id="17" name="Rounded Rectangle 16"/>
          <p:cNvSpPr/>
          <p:nvPr/>
        </p:nvSpPr>
        <p:spPr>
          <a:xfrm>
            <a:off x="806035" y="3514003"/>
            <a:ext cx="5656875" cy="2403637"/>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435" y="3512294"/>
            <a:ext cx="3641417" cy="2405347"/>
          </a:xfrm>
          <a:prstGeom prst="rect">
            <a:avLst/>
          </a:prstGeom>
        </p:spPr>
      </p:pic>
      <p:sp>
        <p:nvSpPr>
          <p:cNvPr id="21" name="Rounded Rectangle 20"/>
          <p:cNvSpPr/>
          <p:nvPr/>
        </p:nvSpPr>
        <p:spPr>
          <a:xfrm>
            <a:off x="774472" y="3358058"/>
            <a:ext cx="4331963" cy="27352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err="1">
                <a:solidFill>
                  <a:schemeClr val="tx1"/>
                </a:solidFill>
              </a:rPr>
              <a:t>Laudato</a:t>
            </a:r>
            <a:r>
              <a:rPr lang="nl-BE" sz="2000" dirty="0">
                <a:solidFill>
                  <a:schemeClr val="tx1"/>
                </a:solidFill>
              </a:rPr>
              <a:t> si pleit voor een zeer zinvolle verbreding van het concept ‘leefmilieu’. Het betreft zowel het natuurlijke  als het maatschappelijke leefmilieu waarin de mens leeft en vooral de onderlinge afhankelijkheid van beide.</a:t>
            </a:r>
          </a:p>
        </p:txBody>
      </p:sp>
      <p:pic>
        <p:nvPicPr>
          <p:cNvPr id="19" name="Afbeelding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39879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sp>
        <p:nvSpPr>
          <p:cNvPr id="10" name="Rectangle 9"/>
          <p:cNvSpPr/>
          <p:nvPr/>
        </p:nvSpPr>
        <p:spPr>
          <a:xfrm>
            <a:off x="0" y="0"/>
            <a:ext cx="9144000" cy="684921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47038" y="1846616"/>
            <a:ext cx="7992888" cy="136636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83559" y="1916832"/>
            <a:ext cx="7452828" cy="1200329"/>
          </a:xfrm>
          <a:prstGeom prst="rect">
            <a:avLst/>
          </a:prstGeom>
        </p:spPr>
        <p:txBody>
          <a:bodyPr wrap="square">
            <a:spAutoFit/>
          </a:bodyPr>
          <a:lstStyle/>
          <a:p>
            <a:r>
              <a:rPr lang="nl-BE" sz="2400" b="1" dirty="0"/>
              <a:t>LAUDATIO SI 2015: </a:t>
            </a:r>
          </a:p>
          <a:p>
            <a:r>
              <a:rPr lang="nl-BE" sz="2400" dirty="0"/>
              <a:t>Belangrijke toevoeging van Paus Franciscus in</a:t>
            </a:r>
          </a:p>
          <a:p>
            <a:r>
              <a:rPr lang="nl-BE" sz="2400" dirty="0"/>
              <a:t>De ‘</a:t>
            </a:r>
            <a:r>
              <a:rPr lang="nl-BE" sz="2400" dirty="0">
                <a:solidFill>
                  <a:schemeClr val="bg1"/>
                </a:solidFill>
              </a:rPr>
              <a:t>ecologisering</a:t>
            </a:r>
            <a:r>
              <a:rPr lang="nl-BE" sz="2400" dirty="0"/>
              <a:t>’</a:t>
            </a:r>
            <a:r>
              <a:rPr lang="nl-BE" sz="2400" dirty="0">
                <a:solidFill>
                  <a:schemeClr val="bg1"/>
                </a:solidFill>
              </a:rPr>
              <a:t> </a:t>
            </a:r>
            <a:r>
              <a:rPr lang="nl-BE" sz="2400" dirty="0"/>
              <a:t>van de sociale leer.</a:t>
            </a:r>
          </a:p>
        </p:txBody>
      </p:sp>
      <p:cxnSp>
        <p:nvCxnSpPr>
          <p:cNvPr id="16" name="Straight Connector 26">
            <a:extLst>
              <a:ext uri="{FF2B5EF4-FFF2-40B4-BE49-F238E27FC236}">
                <a16:creationId xmlns:a16="http://schemas.microsoft.com/office/drawing/2014/main" id="{09C058DA-C680-4107-B0B8-AC3A1AAC73C5}"/>
              </a:ext>
            </a:extLst>
          </p:cNvPr>
          <p:cNvCxnSpPr>
            <a:cxnSpLocks/>
          </p:cNvCxnSpPr>
          <p:nvPr/>
        </p:nvCxnSpPr>
        <p:spPr>
          <a:xfrm flipH="1">
            <a:off x="747038" y="47231"/>
            <a:ext cx="35110" cy="6801988"/>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CA009A00-8ED6-4294-85BC-731E7FD9E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434" y="1395419"/>
            <a:ext cx="684076" cy="955308"/>
          </a:xfrm>
          <a:prstGeom prst="rect">
            <a:avLst/>
          </a:prstGeom>
        </p:spPr>
      </p:pic>
      <p:sp>
        <p:nvSpPr>
          <p:cNvPr id="13" name="Rectangle 12"/>
          <p:cNvSpPr/>
          <p:nvPr/>
        </p:nvSpPr>
        <p:spPr>
          <a:xfrm>
            <a:off x="0" y="4005064"/>
            <a:ext cx="9144000" cy="2852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8663" y="4453568"/>
            <a:ext cx="4824536" cy="1938992"/>
          </a:xfrm>
          <a:prstGeom prst="rect">
            <a:avLst/>
          </a:prstGeom>
        </p:spPr>
        <p:txBody>
          <a:bodyPr wrap="square">
            <a:spAutoFit/>
          </a:bodyPr>
          <a:lstStyle/>
          <a:p>
            <a:r>
              <a:rPr lang="nl-BE" sz="2000" dirty="0">
                <a:solidFill>
                  <a:srgbClr val="C00000"/>
                </a:solidFill>
              </a:rPr>
              <a:t>DUS</a:t>
            </a:r>
            <a:r>
              <a:rPr lang="nl-BE" sz="2000" dirty="0"/>
              <a:t>: 	naast de ecologie van het 	leefmilieu ook een economische en 	sociale ecologie, culturele ecologie 	ecologie van het dagelijkse leven, 	met andere woorden… een 	integrale ecologie.</a:t>
            </a:r>
            <a:endParaRPr lang="fr-BE" sz="20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6401"/>
          <a:stretch/>
        </p:blipFill>
        <p:spPr>
          <a:xfrm>
            <a:off x="5711719" y="3980461"/>
            <a:ext cx="3431547" cy="2868758"/>
          </a:xfrm>
          <a:prstGeom prst="rect">
            <a:avLst/>
          </a:prstGeom>
        </p:spPr>
      </p:pic>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33303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sp>
        <p:nvSpPr>
          <p:cNvPr id="10" name="Rectangle 9"/>
          <p:cNvSpPr/>
          <p:nvPr/>
        </p:nvSpPr>
        <p:spPr>
          <a:xfrm>
            <a:off x="0" y="1"/>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cxnSpLocks/>
          </p:cNvCxnSpPr>
          <p:nvPr/>
        </p:nvCxnSpPr>
        <p:spPr>
          <a:xfrm flipH="1">
            <a:off x="0" y="-21311"/>
            <a:ext cx="9144000" cy="6879311"/>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Rounded Rectangle 13">
            <a:extLst>
              <a:ext uri="{FF2B5EF4-FFF2-40B4-BE49-F238E27FC236}">
                <a16:creationId xmlns:a16="http://schemas.microsoft.com/office/drawing/2014/main" id="{9303D16A-88D3-4974-9930-19F5BFF4696D}"/>
              </a:ext>
            </a:extLst>
          </p:cNvPr>
          <p:cNvSpPr/>
          <p:nvPr/>
        </p:nvSpPr>
        <p:spPr>
          <a:xfrm>
            <a:off x="5488181" y="2416182"/>
            <a:ext cx="3408513" cy="85180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a:extLst>
              <a:ext uri="{FF2B5EF4-FFF2-40B4-BE49-F238E27FC236}">
                <a16:creationId xmlns:a16="http://schemas.microsoft.com/office/drawing/2014/main" id="{3548C83C-405F-41E8-80F0-D8C674E3D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875" y="2002654"/>
            <a:ext cx="539175" cy="752955"/>
          </a:xfrm>
          <a:prstGeom prst="rect">
            <a:avLst/>
          </a:prstGeom>
        </p:spPr>
      </p:pic>
      <p:sp>
        <p:nvSpPr>
          <p:cNvPr id="36" name="Rounded Rectangle 20">
            <a:extLst>
              <a:ext uri="{FF2B5EF4-FFF2-40B4-BE49-F238E27FC236}">
                <a16:creationId xmlns:a16="http://schemas.microsoft.com/office/drawing/2014/main" id="{D948D4D6-E240-477F-AEE8-D0FE5CA23160}"/>
              </a:ext>
            </a:extLst>
          </p:cNvPr>
          <p:cNvSpPr/>
          <p:nvPr/>
        </p:nvSpPr>
        <p:spPr>
          <a:xfrm>
            <a:off x="1567223" y="5338956"/>
            <a:ext cx="3816424" cy="8308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bg1"/>
              </a:solidFill>
              <a:latin typeface="+mj-lt"/>
            </a:endParaRPr>
          </a:p>
        </p:txBody>
      </p:sp>
      <p:sp>
        <p:nvSpPr>
          <p:cNvPr id="37" name="Rectangle 4">
            <a:extLst>
              <a:ext uri="{FF2B5EF4-FFF2-40B4-BE49-F238E27FC236}">
                <a16:creationId xmlns:a16="http://schemas.microsoft.com/office/drawing/2014/main" id="{B92E4573-0A8A-4579-A036-9BFFDB94A3B7}"/>
              </a:ext>
            </a:extLst>
          </p:cNvPr>
          <p:cNvSpPr/>
          <p:nvPr/>
        </p:nvSpPr>
        <p:spPr>
          <a:xfrm>
            <a:off x="1907704" y="5383437"/>
            <a:ext cx="3191716" cy="707886"/>
          </a:xfrm>
          <a:prstGeom prst="rect">
            <a:avLst/>
          </a:prstGeom>
        </p:spPr>
        <p:txBody>
          <a:bodyPr wrap="square">
            <a:spAutoFit/>
          </a:bodyPr>
          <a:lstStyle/>
          <a:p>
            <a:r>
              <a:rPr lang="nl-BE" sz="2000" b="1" dirty="0">
                <a:latin typeface="+mj-lt"/>
              </a:rPr>
              <a:t>2015: Laudatio Si</a:t>
            </a:r>
          </a:p>
          <a:p>
            <a:r>
              <a:rPr lang="nl-BE" sz="2000" dirty="0">
                <a:solidFill>
                  <a:schemeClr val="bg1"/>
                </a:solidFill>
                <a:latin typeface="+mj-lt"/>
              </a:rPr>
              <a:t>Integrale ecologie</a:t>
            </a:r>
          </a:p>
        </p:txBody>
      </p:sp>
      <p:pic>
        <p:nvPicPr>
          <p:cNvPr id="35" name="Picture 3">
            <a:extLst>
              <a:ext uri="{FF2B5EF4-FFF2-40B4-BE49-F238E27FC236}">
                <a16:creationId xmlns:a16="http://schemas.microsoft.com/office/drawing/2014/main" id="{3548C83C-405F-41E8-80F0-D8C674E3D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813" y="4920438"/>
            <a:ext cx="539175" cy="752955"/>
          </a:xfrm>
          <a:prstGeom prst="rect">
            <a:avLst/>
          </a:prstGeom>
        </p:spPr>
      </p:pic>
      <p:sp>
        <p:nvSpPr>
          <p:cNvPr id="22" name="Rounded Rectangle 13">
            <a:extLst>
              <a:ext uri="{FF2B5EF4-FFF2-40B4-BE49-F238E27FC236}">
                <a16:creationId xmlns:a16="http://schemas.microsoft.com/office/drawing/2014/main" id="{25FCF941-A3D6-4CEC-AE50-7845FA59F75D}"/>
              </a:ext>
            </a:extLst>
          </p:cNvPr>
          <p:cNvSpPr/>
          <p:nvPr/>
        </p:nvSpPr>
        <p:spPr>
          <a:xfrm>
            <a:off x="4090097" y="3338788"/>
            <a:ext cx="3366953" cy="1014069"/>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4">
            <a:extLst>
              <a:ext uri="{FF2B5EF4-FFF2-40B4-BE49-F238E27FC236}">
                <a16:creationId xmlns:a16="http://schemas.microsoft.com/office/drawing/2014/main" id="{B92E4573-0A8A-4579-A036-9BFFDB94A3B7}"/>
              </a:ext>
            </a:extLst>
          </p:cNvPr>
          <p:cNvSpPr/>
          <p:nvPr/>
        </p:nvSpPr>
        <p:spPr>
          <a:xfrm>
            <a:off x="4265334" y="3488761"/>
            <a:ext cx="3191716" cy="707886"/>
          </a:xfrm>
          <a:prstGeom prst="rect">
            <a:avLst/>
          </a:prstGeom>
        </p:spPr>
        <p:txBody>
          <a:bodyPr wrap="square">
            <a:spAutoFit/>
          </a:bodyPr>
          <a:lstStyle/>
          <a:p>
            <a:r>
              <a:rPr lang="nl-BE" sz="2000" b="1" dirty="0">
                <a:latin typeface="+mj-lt"/>
              </a:rPr>
              <a:t>inductieve methode:</a:t>
            </a:r>
          </a:p>
          <a:p>
            <a:r>
              <a:rPr lang="nl-BE" sz="2000" dirty="0">
                <a:solidFill>
                  <a:schemeClr val="bg1"/>
                </a:solidFill>
                <a:latin typeface="+mj-lt"/>
              </a:rPr>
              <a:t>zien, oordelen, handelen</a:t>
            </a:r>
          </a:p>
        </p:txBody>
      </p:sp>
      <p:pic>
        <p:nvPicPr>
          <p:cNvPr id="21" name="Picture 3">
            <a:extLst>
              <a:ext uri="{FF2B5EF4-FFF2-40B4-BE49-F238E27FC236}">
                <a16:creationId xmlns:a16="http://schemas.microsoft.com/office/drawing/2014/main" id="{3548C83C-405F-41E8-80F0-D8C674E3D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321" y="2953906"/>
            <a:ext cx="539175" cy="752955"/>
          </a:xfrm>
          <a:prstGeom prst="rect">
            <a:avLst/>
          </a:prstGeom>
        </p:spPr>
      </p:pic>
      <p:sp>
        <p:nvSpPr>
          <p:cNvPr id="24" name="Rounded Rectangle 20">
            <a:extLst>
              <a:ext uri="{FF2B5EF4-FFF2-40B4-BE49-F238E27FC236}">
                <a16:creationId xmlns:a16="http://schemas.microsoft.com/office/drawing/2014/main" id="{D948D4D6-E240-477F-AEE8-D0FE5CA23160}"/>
              </a:ext>
            </a:extLst>
          </p:cNvPr>
          <p:cNvSpPr/>
          <p:nvPr/>
        </p:nvSpPr>
        <p:spPr>
          <a:xfrm>
            <a:off x="2785243" y="4419801"/>
            <a:ext cx="3816424" cy="8308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bg1"/>
              </a:solidFill>
              <a:latin typeface="+mj-lt"/>
            </a:endParaRPr>
          </a:p>
        </p:txBody>
      </p:sp>
      <p:pic>
        <p:nvPicPr>
          <p:cNvPr id="33" name="Picture 3">
            <a:extLst>
              <a:ext uri="{FF2B5EF4-FFF2-40B4-BE49-F238E27FC236}">
                <a16:creationId xmlns:a16="http://schemas.microsoft.com/office/drawing/2014/main" id="{3548C83C-405F-41E8-80F0-D8C674E3D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814" y="3961526"/>
            <a:ext cx="539175" cy="752955"/>
          </a:xfrm>
          <a:prstGeom prst="rect">
            <a:avLst/>
          </a:prstGeom>
        </p:spPr>
      </p:pic>
      <p:sp>
        <p:nvSpPr>
          <p:cNvPr id="34" name="Rectangle 4">
            <a:extLst>
              <a:ext uri="{FF2B5EF4-FFF2-40B4-BE49-F238E27FC236}">
                <a16:creationId xmlns:a16="http://schemas.microsoft.com/office/drawing/2014/main" id="{B92E4573-0A8A-4579-A036-9BFFDB94A3B7}"/>
              </a:ext>
            </a:extLst>
          </p:cNvPr>
          <p:cNvSpPr/>
          <p:nvPr/>
        </p:nvSpPr>
        <p:spPr>
          <a:xfrm>
            <a:off x="3125724" y="4464282"/>
            <a:ext cx="3191716" cy="707886"/>
          </a:xfrm>
          <a:prstGeom prst="rect">
            <a:avLst/>
          </a:prstGeom>
        </p:spPr>
        <p:txBody>
          <a:bodyPr wrap="square">
            <a:spAutoFit/>
          </a:bodyPr>
          <a:lstStyle/>
          <a:p>
            <a:r>
              <a:rPr lang="nl-BE" sz="2000" b="1" dirty="0">
                <a:latin typeface="+mj-lt"/>
              </a:rPr>
              <a:t>1965: Gaudium et Spes</a:t>
            </a:r>
          </a:p>
          <a:p>
            <a:r>
              <a:rPr lang="nl-BE" sz="2000" dirty="0">
                <a:solidFill>
                  <a:schemeClr val="bg1"/>
                </a:solidFill>
                <a:latin typeface="+mj-lt"/>
              </a:rPr>
              <a:t>evangelie als lens</a:t>
            </a:r>
          </a:p>
        </p:txBody>
      </p:sp>
      <p:sp>
        <p:nvSpPr>
          <p:cNvPr id="29" name="Rectangle 4">
            <a:extLst>
              <a:ext uri="{FF2B5EF4-FFF2-40B4-BE49-F238E27FC236}">
                <a16:creationId xmlns:a16="http://schemas.microsoft.com/office/drawing/2014/main" id="{7B6854DE-E7E1-4D7D-9079-1843AB95C265}"/>
              </a:ext>
            </a:extLst>
          </p:cNvPr>
          <p:cNvSpPr/>
          <p:nvPr/>
        </p:nvSpPr>
        <p:spPr>
          <a:xfrm>
            <a:off x="5650734" y="2471690"/>
            <a:ext cx="3306731" cy="707886"/>
          </a:xfrm>
          <a:prstGeom prst="rect">
            <a:avLst/>
          </a:prstGeom>
        </p:spPr>
        <p:txBody>
          <a:bodyPr wrap="square">
            <a:spAutoFit/>
          </a:bodyPr>
          <a:lstStyle/>
          <a:p>
            <a:r>
              <a:rPr lang="nl-BE" sz="2000" b="1" dirty="0">
                <a:latin typeface="+mj-lt"/>
              </a:rPr>
              <a:t>vaste sociale doctrine:</a:t>
            </a:r>
          </a:p>
          <a:p>
            <a:r>
              <a:rPr lang="nl-BE" sz="2000" dirty="0">
                <a:solidFill>
                  <a:schemeClr val="bg1"/>
                </a:solidFill>
                <a:latin typeface="+mj-lt"/>
              </a:rPr>
              <a:t>samenwerking standen</a:t>
            </a:r>
          </a:p>
        </p:txBody>
      </p:sp>
      <p:pic>
        <p:nvPicPr>
          <p:cNvPr id="26" name="Afbeelding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
        <p:nvSpPr>
          <p:cNvPr id="30" name="Rectangle 18"/>
          <p:cNvSpPr/>
          <p:nvPr/>
        </p:nvSpPr>
        <p:spPr>
          <a:xfrm>
            <a:off x="1264755" y="798901"/>
            <a:ext cx="4245707" cy="830997"/>
          </a:xfrm>
          <a:prstGeom prst="rect">
            <a:avLst/>
          </a:prstGeom>
        </p:spPr>
        <p:txBody>
          <a:bodyPr wrap="square">
            <a:spAutoFit/>
          </a:bodyPr>
          <a:lstStyle/>
          <a:p>
            <a:r>
              <a:rPr lang="nl-BE" sz="2400" b="1" dirty="0"/>
              <a:t>Samengevat: </a:t>
            </a:r>
          </a:p>
          <a:p>
            <a:r>
              <a:rPr lang="nl-BE" sz="2400" b="1" dirty="0"/>
              <a:t>Evolutie in 4 stappen</a:t>
            </a:r>
            <a:endParaRPr lang="nl-BE" sz="2400" dirty="0"/>
          </a:p>
        </p:txBody>
      </p:sp>
    </p:spTree>
    <p:extLst>
      <p:ext uri="{BB962C8B-B14F-4D97-AF65-F5344CB8AC3E}">
        <p14:creationId xmlns:p14="http://schemas.microsoft.com/office/powerpoint/2010/main" val="17164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37" grpId="0"/>
      <p:bldP spid="22" grpId="0" animBg="1"/>
      <p:bldP spid="23" grpId="0"/>
      <p:bldP spid="24" grpId="0" animBg="1"/>
      <p:bldP spid="34"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10" y="1716223"/>
            <a:ext cx="11900454" cy="3402186"/>
          </a:xfrm>
          <a:prstGeom prst="rect">
            <a:avLst/>
          </a:prstGeom>
        </p:spPr>
      </p:pic>
    </p:spTree>
    <p:extLst>
      <p:ext uri="{BB962C8B-B14F-4D97-AF65-F5344CB8AC3E}">
        <p14:creationId xmlns:p14="http://schemas.microsoft.com/office/powerpoint/2010/main" val="89029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1"/>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43345" y="1471272"/>
            <a:ext cx="7992888" cy="83018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BE" sz="2400" dirty="0">
                <a:solidFill>
                  <a:schemeClr val="bg1"/>
                </a:solidFill>
              </a:rPr>
              <a:t>Menselijke waardigheid</a:t>
            </a:r>
            <a:r>
              <a:rPr lang="nl-BE" sz="2400" dirty="0">
                <a:solidFill>
                  <a:schemeClr val="tx1"/>
                </a:solidFill>
              </a:rPr>
              <a:t>, ook voor toekomstige generaties</a:t>
            </a:r>
          </a:p>
        </p:txBody>
      </p:sp>
      <p:sp>
        <p:nvSpPr>
          <p:cNvPr id="31" name="Rounded Rectangle 13">
            <a:extLst>
              <a:ext uri="{FF2B5EF4-FFF2-40B4-BE49-F238E27FC236}">
                <a16:creationId xmlns:a16="http://schemas.microsoft.com/office/drawing/2014/main" id="{FC6AF5D8-5D0C-48A2-95C1-517E5F846922}"/>
              </a:ext>
            </a:extLst>
          </p:cNvPr>
          <p:cNvSpPr/>
          <p:nvPr/>
        </p:nvSpPr>
        <p:spPr>
          <a:xfrm>
            <a:off x="746873" y="2472807"/>
            <a:ext cx="7992888" cy="83018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BE" sz="2400" dirty="0">
                <a:solidFill>
                  <a:schemeClr val="bg1"/>
                </a:solidFill>
              </a:rPr>
              <a:t>Algemeen welzijn </a:t>
            </a:r>
            <a:r>
              <a:rPr lang="nl-BE" sz="2400" dirty="0">
                <a:solidFill>
                  <a:schemeClr val="tx1"/>
                </a:solidFill>
              </a:rPr>
              <a:t>– universele bestemming van de goederen – ecologisch welzijn</a:t>
            </a:r>
          </a:p>
        </p:txBody>
      </p:sp>
      <p:sp>
        <p:nvSpPr>
          <p:cNvPr id="32" name="Rounded Rectangle 13">
            <a:extLst>
              <a:ext uri="{FF2B5EF4-FFF2-40B4-BE49-F238E27FC236}">
                <a16:creationId xmlns:a16="http://schemas.microsoft.com/office/drawing/2014/main" id="{FBF16F8A-91DD-489C-902A-E4EB81879622}"/>
              </a:ext>
            </a:extLst>
          </p:cNvPr>
          <p:cNvSpPr/>
          <p:nvPr/>
        </p:nvSpPr>
        <p:spPr>
          <a:xfrm>
            <a:off x="755576" y="3437305"/>
            <a:ext cx="7992888" cy="83018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BE" sz="2400" dirty="0">
                <a:solidFill>
                  <a:schemeClr val="bg1"/>
                </a:solidFill>
              </a:rPr>
              <a:t>Rechtvaardigheid</a:t>
            </a:r>
            <a:r>
              <a:rPr lang="nl-BE" sz="2400" dirty="0">
                <a:solidFill>
                  <a:schemeClr val="tx1"/>
                </a:solidFill>
              </a:rPr>
              <a:t> – drie componenten en sociale rechtvaardigheid meer algemeen</a:t>
            </a:r>
          </a:p>
        </p:txBody>
      </p:sp>
      <p:sp>
        <p:nvSpPr>
          <p:cNvPr id="33" name="Rounded Rectangle 13">
            <a:extLst>
              <a:ext uri="{FF2B5EF4-FFF2-40B4-BE49-F238E27FC236}">
                <a16:creationId xmlns:a16="http://schemas.microsoft.com/office/drawing/2014/main" id="{BC4ABCB7-DF4E-499E-BA06-101A9364AA26}"/>
              </a:ext>
            </a:extLst>
          </p:cNvPr>
          <p:cNvSpPr/>
          <p:nvPr/>
        </p:nvSpPr>
        <p:spPr>
          <a:xfrm>
            <a:off x="743345" y="4465223"/>
            <a:ext cx="7992888" cy="83018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BE" sz="2400" dirty="0">
                <a:solidFill>
                  <a:schemeClr val="bg1"/>
                </a:solidFill>
              </a:rPr>
              <a:t>Subsidiariteit</a:t>
            </a:r>
            <a:r>
              <a:rPr lang="nl-BE" sz="2400" dirty="0">
                <a:solidFill>
                  <a:schemeClr val="tx1"/>
                </a:solidFill>
              </a:rPr>
              <a:t> en rol van het middenveld </a:t>
            </a:r>
          </a:p>
        </p:txBody>
      </p:sp>
      <p:sp>
        <p:nvSpPr>
          <p:cNvPr id="34" name="Rounded Rectangle 13">
            <a:extLst>
              <a:ext uri="{FF2B5EF4-FFF2-40B4-BE49-F238E27FC236}">
                <a16:creationId xmlns:a16="http://schemas.microsoft.com/office/drawing/2014/main" id="{3FF0B280-33C0-4770-AB01-7DF213C3C83D}"/>
              </a:ext>
            </a:extLst>
          </p:cNvPr>
          <p:cNvSpPr/>
          <p:nvPr/>
        </p:nvSpPr>
        <p:spPr>
          <a:xfrm>
            <a:off x="743345" y="5425972"/>
            <a:ext cx="7992888" cy="83018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BE" sz="2400" dirty="0">
                <a:solidFill>
                  <a:schemeClr val="bg1"/>
                </a:solidFill>
              </a:rPr>
              <a:t>Solidariteit</a:t>
            </a:r>
            <a:r>
              <a:rPr lang="nl-BE" sz="2400" dirty="0">
                <a:solidFill>
                  <a:schemeClr val="tx1"/>
                </a:solidFill>
              </a:rPr>
              <a:t> als uitdrukking van verbondenheid tussen mens en natuur</a:t>
            </a:r>
          </a:p>
        </p:txBody>
      </p:sp>
      <p:cxnSp>
        <p:nvCxnSpPr>
          <p:cNvPr id="40" name="Straight Connector 26">
            <a:extLst>
              <a:ext uri="{FF2B5EF4-FFF2-40B4-BE49-F238E27FC236}">
                <a16:creationId xmlns:a16="http://schemas.microsoft.com/office/drawing/2014/main" id="{BFBCE7D9-CD21-4137-BB1B-70DB2681AF51}"/>
              </a:ext>
            </a:extLst>
          </p:cNvPr>
          <p:cNvCxnSpPr>
            <a:cxnSpLocks/>
          </p:cNvCxnSpPr>
          <p:nvPr/>
        </p:nvCxnSpPr>
        <p:spPr>
          <a:xfrm flipH="1">
            <a:off x="755576" y="-8238"/>
            <a:ext cx="43494" cy="6893622"/>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DF458A1B-F248-40FC-850B-34B2DF2DBE9C}"/>
              </a:ext>
            </a:extLst>
          </p:cNvPr>
          <p:cNvSpPr/>
          <p:nvPr/>
        </p:nvSpPr>
        <p:spPr>
          <a:xfrm>
            <a:off x="971413" y="1404210"/>
            <a:ext cx="184730" cy="923330"/>
          </a:xfrm>
          <a:prstGeom prst="rect">
            <a:avLst/>
          </a:prstGeom>
          <a:noFill/>
        </p:spPr>
        <p:txBody>
          <a:bodyPr wrap="none" lIns="91440" tIns="45720" rIns="91440" bIns="45720">
            <a:spAutoFit/>
          </a:bodyPr>
          <a:lstStyle/>
          <a:p>
            <a:pPr algn="ct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Box 2"/>
          <p:cNvSpPr txBox="1"/>
          <p:nvPr/>
        </p:nvSpPr>
        <p:spPr>
          <a:xfrm>
            <a:off x="448573" y="1412776"/>
            <a:ext cx="595035" cy="830997"/>
          </a:xfrm>
          <a:prstGeom prst="rect">
            <a:avLst/>
          </a:prstGeom>
          <a:noFill/>
        </p:spPr>
        <p:txBody>
          <a:bodyPr wrap="none" rtlCol="0">
            <a:spAutoFit/>
          </a:bodyPr>
          <a:lstStyle/>
          <a:p>
            <a:r>
              <a:rPr lang="en-US" sz="4800" b="1">
                <a:solidFill>
                  <a:srgbClr val="FF0000"/>
                </a:solidFill>
                <a:latin typeface="Arial Black" charset="0"/>
                <a:ea typeface="Arial Black" charset="0"/>
                <a:cs typeface="Arial Black" charset="0"/>
              </a:rPr>
              <a:t>1</a:t>
            </a:r>
          </a:p>
        </p:txBody>
      </p:sp>
      <p:sp>
        <p:nvSpPr>
          <p:cNvPr id="18" name="TextBox 17"/>
          <p:cNvSpPr txBox="1"/>
          <p:nvPr/>
        </p:nvSpPr>
        <p:spPr>
          <a:xfrm>
            <a:off x="484630" y="2491220"/>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9" name="TextBox 18"/>
          <p:cNvSpPr txBox="1"/>
          <p:nvPr/>
        </p:nvSpPr>
        <p:spPr>
          <a:xfrm>
            <a:off x="468743" y="3473323"/>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sp>
        <p:nvSpPr>
          <p:cNvPr id="20" name="TextBox 19"/>
          <p:cNvSpPr txBox="1"/>
          <p:nvPr/>
        </p:nvSpPr>
        <p:spPr>
          <a:xfrm>
            <a:off x="459038" y="4483636"/>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4</a:t>
            </a:r>
          </a:p>
        </p:txBody>
      </p:sp>
      <p:sp>
        <p:nvSpPr>
          <p:cNvPr id="21" name="TextBox 20"/>
          <p:cNvSpPr txBox="1"/>
          <p:nvPr/>
        </p:nvSpPr>
        <p:spPr>
          <a:xfrm>
            <a:off x="484630" y="5435638"/>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5</a:t>
            </a:r>
          </a:p>
        </p:txBody>
      </p:sp>
      <p:pic>
        <p:nvPicPr>
          <p:cNvPr id="26" name="Afbeelding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73990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ppt_y</p:attrName>
                                        </p:attrNameLst>
                                      </p:cBhvr>
                                      <p:tavLst>
                                        <p:tav tm="0">
                                          <p:val>
                                            <p:strVal val="#ppt_y+#ppt_h*1.125000"/>
                                          </p:val>
                                        </p:tav>
                                        <p:tav tm="100000">
                                          <p:val>
                                            <p:strVal val="#ppt_y"/>
                                          </p:val>
                                        </p:tav>
                                      </p:tavLst>
                                    </p:anim>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ppt_y</p:attrName>
                                        </p:attrNameLst>
                                      </p:cBhvr>
                                      <p:tavLst>
                                        <p:tav tm="0">
                                          <p:val>
                                            <p:strVal val="#ppt_y+#ppt_h*1.125000"/>
                                          </p:val>
                                        </p:tav>
                                        <p:tav tm="100000">
                                          <p:val>
                                            <p:strVal val="#ppt_y"/>
                                          </p:val>
                                        </p:tav>
                                      </p:tavLst>
                                    </p:anim>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p:tgtEl>
                                          <p:spTgt spid="34"/>
                                        </p:tgtEl>
                                        <p:attrNameLst>
                                          <p:attrName>ppt_y</p:attrName>
                                        </p:attrNameLst>
                                      </p:cBhvr>
                                      <p:tavLst>
                                        <p:tav tm="0">
                                          <p:val>
                                            <p:strVal val="#ppt_y+#ppt_h*1.125000"/>
                                          </p:val>
                                        </p:tav>
                                        <p:tav tm="100000">
                                          <p:val>
                                            <p:strVal val="#ppt_y"/>
                                          </p:val>
                                        </p:tav>
                                      </p:tavLst>
                                    </p:anim>
                                    <p:animEffect transition="in" filter="wipe(up)">
                                      <p:cBhvr>
                                        <p:cTn id="38" dur="500"/>
                                        <p:tgtEl>
                                          <p:spTgt spid="34"/>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p:tgtEl>
                                          <p:spTgt spid="21"/>
                                        </p:tgtEl>
                                        <p:attrNameLst>
                                          <p:attrName>ppt_y</p:attrName>
                                        </p:attrNameLst>
                                      </p:cBhvr>
                                      <p:tavLst>
                                        <p:tav tm="0">
                                          <p:val>
                                            <p:strVal val="#ppt_y+#ppt_h*1.125000"/>
                                          </p:val>
                                        </p:tav>
                                        <p:tav tm="100000">
                                          <p:val>
                                            <p:strVal val="#ppt_y"/>
                                          </p:val>
                                        </p:tav>
                                      </p:tavLst>
                                    </p:anim>
                                    <p:animEffect transition="in" filter="wipe(up)">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02540" y="1503760"/>
            <a:ext cx="7992888" cy="681562"/>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7167" y="1619491"/>
            <a:ext cx="8045564" cy="461665"/>
          </a:xfrm>
          <a:prstGeom prst="rect">
            <a:avLst/>
          </a:prstGeom>
        </p:spPr>
        <p:txBody>
          <a:bodyPr wrap="square">
            <a:spAutoFit/>
          </a:bodyPr>
          <a:lstStyle/>
          <a:p>
            <a:pPr lvl="1"/>
            <a:r>
              <a:rPr lang="nl-BE" sz="2400" dirty="0">
                <a:solidFill>
                  <a:schemeClr val="bg1"/>
                </a:solidFill>
              </a:rPr>
              <a:t>Menselijke waardigheid</a:t>
            </a:r>
            <a:r>
              <a:rPr lang="nl-BE" sz="2400" dirty="0"/>
              <a:t>, ook voor toekomstige generaties</a:t>
            </a:r>
          </a:p>
        </p:txBody>
      </p:sp>
      <p:sp>
        <p:nvSpPr>
          <p:cNvPr id="21" name="Rounded Rectangle 20"/>
          <p:cNvSpPr/>
          <p:nvPr/>
        </p:nvSpPr>
        <p:spPr>
          <a:xfrm>
            <a:off x="770281" y="2685977"/>
            <a:ext cx="8050191" cy="2913082"/>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Alle sociale, politieke en economische verwezenlijkingen moeten beoordeeld worden in het licht van de vraag</a:t>
            </a:r>
          </a:p>
          <a:p>
            <a:endParaRPr lang="nl-BE" sz="2000" dirty="0">
              <a:solidFill>
                <a:schemeClr val="tx1"/>
              </a:solidFill>
            </a:endParaRPr>
          </a:p>
          <a:p>
            <a:pPr marL="342900" indent="-342900">
              <a:buFont typeface="Arial" panose="020B0604020202020204" pitchFamily="34" charset="0"/>
              <a:buChar char="•"/>
            </a:pPr>
            <a:r>
              <a:rPr lang="nl-BE" sz="2000" dirty="0">
                <a:solidFill>
                  <a:schemeClr val="tx1"/>
                </a:solidFill>
              </a:rPr>
              <a:t>of zij bijdragen tot de waardigheid van de </a:t>
            </a:r>
            <a:r>
              <a:rPr lang="nl-BE" sz="2000" b="1" dirty="0">
                <a:solidFill>
                  <a:schemeClr val="bg1"/>
                </a:solidFill>
              </a:rPr>
              <a:t>gehele mens </a:t>
            </a:r>
            <a:r>
              <a:rPr lang="nl-BE" sz="2000" dirty="0">
                <a:solidFill>
                  <a:schemeClr val="tx1"/>
                </a:solidFill>
              </a:rPr>
              <a:t>(niet alleen de homo economicus)</a:t>
            </a:r>
          </a:p>
          <a:p>
            <a:pPr marL="342900" indent="-342900">
              <a:buFont typeface="Arial" panose="020B0604020202020204" pitchFamily="34" charset="0"/>
              <a:buChar char="•"/>
            </a:pPr>
            <a:r>
              <a:rPr lang="nl-BE" sz="2000" dirty="0">
                <a:solidFill>
                  <a:schemeClr val="tx1"/>
                </a:solidFill>
              </a:rPr>
              <a:t>en van </a:t>
            </a:r>
            <a:r>
              <a:rPr lang="nl-BE" sz="2000" b="1" dirty="0">
                <a:solidFill>
                  <a:schemeClr val="bg1"/>
                </a:solidFill>
              </a:rPr>
              <a:t>alle mensen </a:t>
            </a:r>
            <a:r>
              <a:rPr lang="nl-BE" sz="2000" dirty="0">
                <a:solidFill>
                  <a:schemeClr val="tx1"/>
                </a:solidFill>
              </a:rPr>
              <a:t>(niemand uitsluiten ook niet de armen en migranten)</a:t>
            </a:r>
          </a:p>
        </p:txBody>
      </p:sp>
      <p:cxnSp>
        <p:nvCxnSpPr>
          <p:cNvPr id="16" name="Straight Connector 26">
            <a:extLst>
              <a:ext uri="{FF2B5EF4-FFF2-40B4-BE49-F238E27FC236}">
                <a16:creationId xmlns:a16="http://schemas.microsoft.com/office/drawing/2014/main" id="{B9DE0DD9-3023-43D3-832C-E9E35CBC77C0}"/>
              </a:ext>
            </a:extLst>
          </p:cNvPr>
          <p:cNvCxnSpPr>
            <a:cxnSpLocks/>
          </p:cNvCxnSpPr>
          <p:nvPr/>
        </p:nvCxnSpPr>
        <p:spPr>
          <a:xfrm flipH="1">
            <a:off x="770281" y="47231"/>
            <a:ext cx="11867" cy="681076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6" y="1340768"/>
            <a:ext cx="697627" cy="1015663"/>
          </a:xfrm>
          <a:prstGeom prst="rect">
            <a:avLst/>
          </a:prstGeom>
          <a:noFill/>
        </p:spPr>
        <p:txBody>
          <a:bodyPr wrap="none" rtlCol="0">
            <a:spAutoFit/>
          </a:bodyPr>
          <a:lstStyle/>
          <a:p>
            <a:r>
              <a:rPr lang="en-US" sz="6000" b="1">
                <a:solidFill>
                  <a:srgbClr val="FF0000"/>
                </a:solidFill>
                <a:latin typeface="Arial Black" charset="0"/>
                <a:ea typeface="Arial Black" charset="0"/>
                <a:cs typeface="Arial Black" charset="0"/>
              </a:rPr>
              <a:t>1</a:t>
            </a:r>
          </a:p>
        </p:txBody>
      </p:sp>
      <p:pic>
        <p:nvPicPr>
          <p:cNvPr id="17" name="Afbeelding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02417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02540" y="1503760"/>
            <a:ext cx="7992888" cy="681562"/>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7167" y="1619491"/>
            <a:ext cx="8045564" cy="461665"/>
          </a:xfrm>
          <a:prstGeom prst="rect">
            <a:avLst/>
          </a:prstGeom>
        </p:spPr>
        <p:txBody>
          <a:bodyPr wrap="square">
            <a:spAutoFit/>
          </a:bodyPr>
          <a:lstStyle/>
          <a:p>
            <a:pPr lvl="1"/>
            <a:r>
              <a:rPr lang="nl-BE" sz="2400" dirty="0">
                <a:solidFill>
                  <a:schemeClr val="bg1"/>
                </a:solidFill>
              </a:rPr>
              <a:t>Menselijke waardigheid</a:t>
            </a:r>
            <a:r>
              <a:rPr lang="nl-BE" sz="2400" dirty="0"/>
              <a:t>, ook voor toekomstige generaties</a:t>
            </a:r>
          </a:p>
        </p:txBody>
      </p:sp>
      <p:cxnSp>
        <p:nvCxnSpPr>
          <p:cNvPr id="16" name="Straight Connector 26">
            <a:extLst>
              <a:ext uri="{FF2B5EF4-FFF2-40B4-BE49-F238E27FC236}">
                <a16:creationId xmlns:a16="http://schemas.microsoft.com/office/drawing/2014/main" id="{B9DE0DD9-3023-43D3-832C-E9E35CBC77C0}"/>
              </a:ext>
            </a:extLst>
          </p:cNvPr>
          <p:cNvCxnSpPr>
            <a:cxnSpLocks/>
          </p:cNvCxnSpPr>
          <p:nvPr/>
        </p:nvCxnSpPr>
        <p:spPr>
          <a:xfrm>
            <a:off x="782148" y="36165"/>
            <a:ext cx="5147"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6" y="1340768"/>
            <a:ext cx="697627" cy="1015663"/>
          </a:xfrm>
          <a:prstGeom prst="rect">
            <a:avLst/>
          </a:prstGeom>
          <a:noFill/>
        </p:spPr>
        <p:txBody>
          <a:bodyPr wrap="none" rtlCol="0">
            <a:spAutoFit/>
          </a:bodyPr>
          <a:lstStyle/>
          <a:p>
            <a:r>
              <a:rPr lang="en-US" sz="6000" b="1">
                <a:solidFill>
                  <a:srgbClr val="FF0000"/>
                </a:solidFill>
                <a:latin typeface="Arial Black" charset="0"/>
                <a:ea typeface="Arial Black" charset="0"/>
                <a:cs typeface="Arial Black" charset="0"/>
              </a:rPr>
              <a:t>1</a:t>
            </a:r>
          </a:p>
        </p:txBody>
      </p:sp>
      <p:sp>
        <p:nvSpPr>
          <p:cNvPr id="13" name="Rectangle 12"/>
          <p:cNvSpPr/>
          <p:nvPr/>
        </p:nvSpPr>
        <p:spPr>
          <a:xfrm>
            <a:off x="0" y="3225299"/>
            <a:ext cx="9152632" cy="3044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7295" y="3316341"/>
            <a:ext cx="8016765" cy="2862322"/>
          </a:xfrm>
          <a:prstGeom prst="rect">
            <a:avLst/>
          </a:prstGeom>
        </p:spPr>
        <p:txBody>
          <a:bodyPr wrap="square">
            <a:spAutoFit/>
          </a:bodyPr>
          <a:lstStyle/>
          <a:p>
            <a:r>
              <a:rPr lang="nl-BE" sz="2000" b="1" dirty="0">
                <a:solidFill>
                  <a:srgbClr val="FF992E"/>
                </a:solidFill>
              </a:rPr>
              <a:t>Pacem in Terris 1963 </a:t>
            </a:r>
          </a:p>
          <a:p>
            <a:r>
              <a:rPr lang="nl-BE" sz="2000" dirty="0"/>
              <a:t>Kerk onderschrijft universele rechten van de mens!</a:t>
            </a:r>
          </a:p>
          <a:p>
            <a:r>
              <a:rPr lang="nl-BE" sz="2000" dirty="0"/>
              <a:t>De verdediging van de menselijke waardigheid is de kern van de kerkelijke opvatting over arbeid. De mens niet reduceren tot louter productiemiddel. Tegen elke vorm van onmenselijke arbeidsomstandigheden.</a:t>
            </a:r>
          </a:p>
          <a:p>
            <a:endParaRPr lang="nl-BE" sz="2000" dirty="0"/>
          </a:p>
          <a:p>
            <a:r>
              <a:rPr lang="nl-BE" sz="2000" b="1" dirty="0">
                <a:solidFill>
                  <a:srgbClr val="FF992E"/>
                </a:solidFill>
              </a:rPr>
              <a:t>Laudato Si </a:t>
            </a:r>
            <a:r>
              <a:rPr lang="nl-BE" sz="2000" dirty="0"/>
              <a:t>diept de betekenis van menselijke waardigheid verder uit. Niet alleen de mens maar de hele schepping moet gerespecteerd worden, ook van de toekomstige generaties.</a:t>
            </a:r>
            <a:endParaRPr lang="fr-BE" sz="2000" dirty="0"/>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6437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Algemeen welzijn </a:t>
            </a:r>
            <a:r>
              <a:rPr lang="nl-BE" sz="2400" dirty="0"/>
              <a:t>– universele bestemming van de goederen – ecologisch welzijn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45437" y="878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6" name="Rounded Rectangle 15"/>
          <p:cNvSpPr/>
          <p:nvPr/>
        </p:nvSpPr>
        <p:spPr>
          <a:xfrm>
            <a:off x="780547" y="2674325"/>
            <a:ext cx="7679885" cy="1760966"/>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701"/>
          <a:stretch/>
        </p:blipFill>
        <p:spPr>
          <a:xfrm flipH="1">
            <a:off x="7264366" y="2671181"/>
            <a:ext cx="1879634" cy="1764110"/>
          </a:xfrm>
          <a:prstGeom prst="rect">
            <a:avLst/>
          </a:prstGeom>
        </p:spPr>
      </p:pic>
      <p:sp>
        <p:nvSpPr>
          <p:cNvPr id="6" name="Rectangle 5"/>
          <p:cNvSpPr/>
          <p:nvPr/>
        </p:nvSpPr>
        <p:spPr>
          <a:xfrm>
            <a:off x="1030854" y="2880751"/>
            <a:ext cx="6087931" cy="1323439"/>
          </a:xfrm>
          <a:prstGeom prst="rect">
            <a:avLst/>
          </a:prstGeom>
        </p:spPr>
        <p:txBody>
          <a:bodyPr wrap="square">
            <a:spAutoFit/>
          </a:bodyPr>
          <a:lstStyle/>
          <a:p>
            <a:r>
              <a:rPr lang="nl-BE" sz="2000"/>
              <a:t>Het </a:t>
            </a:r>
            <a:r>
              <a:rPr lang="nl-BE" sz="2000">
                <a:solidFill>
                  <a:schemeClr val="bg1"/>
                </a:solidFill>
              </a:rPr>
              <a:t>algemeen welzijn </a:t>
            </a:r>
            <a:r>
              <a:rPr lang="nl-BE" sz="2000"/>
              <a:t>is de realisatie van het geheel van de sociale voorwaarden die nodig zijn opdat zowel groepen als individuele personen zich ten volle zouden kunnen ontplooien.</a:t>
            </a:r>
            <a:endParaRPr lang="nl-BE" sz="2000" dirty="0"/>
          </a:p>
        </p:txBody>
      </p:sp>
      <p:sp>
        <p:nvSpPr>
          <p:cNvPr id="18" name="Rounded Rectangle 17"/>
          <p:cNvSpPr/>
          <p:nvPr/>
        </p:nvSpPr>
        <p:spPr>
          <a:xfrm>
            <a:off x="775614" y="4623928"/>
            <a:ext cx="7679885" cy="1760966"/>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40647" y="4276899"/>
            <a:ext cx="6396318" cy="21079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solidFill>
                <a:schemeClr val="tx1"/>
              </a:solidFill>
            </a:endParaRPr>
          </a:p>
          <a:p>
            <a:r>
              <a:rPr lang="nl-BE" sz="2000" dirty="0">
                <a:solidFill>
                  <a:schemeClr val="tx1"/>
                </a:solidFill>
              </a:rPr>
              <a:t>Aan dit algemeen welzijn wordt </a:t>
            </a:r>
            <a:r>
              <a:rPr lang="nl-BE" sz="2000" dirty="0">
                <a:solidFill>
                  <a:schemeClr val="bg1"/>
                </a:solidFill>
              </a:rPr>
              <a:t>de universele bestemming van de goederen</a:t>
            </a:r>
            <a:r>
              <a:rPr lang="nl-BE" sz="2000" dirty="0">
                <a:solidFill>
                  <a:schemeClr val="tx1"/>
                </a:solidFill>
              </a:rPr>
              <a:t> gekoppeld. Elke mens heeft recht op een deel van de opbrengst van de aarde. Bezit van aandelen of grond is enkel aanvaardbaar als het niet alleen financiële winst maar ook sociale winst oplevert.</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2595" t="-2307" r="16906" b="2307"/>
          <a:stretch/>
        </p:blipFill>
        <p:spPr>
          <a:xfrm>
            <a:off x="7265542" y="4581127"/>
            <a:ext cx="1906454" cy="1803767"/>
          </a:xfrm>
          <a:prstGeom prst="rect">
            <a:avLst/>
          </a:prstGeom>
        </p:spPr>
      </p:pic>
      <p:pic>
        <p:nvPicPr>
          <p:cNvPr id="19" name="Afbeelding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38484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8"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Algemeen welzijn </a:t>
            </a:r>
            <a:r>
              <a:rPr lang="nl-BE" sz="2400" dirty="0"/>
              <a:t>– universele bestemming van de goederen – ecologisch welzijn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54640" y="47231"/>
            <a:ext cx="27508" cy="681076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5" name="Rectangle 14"/>
          <p:cNvSpPr/>
          <p:nvPr/>
        </p:nvSpPr>
        <p:spPr>
          <a:xfrm>
            <a:off x="0" y="3225299"/>
            <a:ext cx="9152632" cy="3228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26523" y="3519006"/>
            <a:ext cx="5625161" cy="2862322"/>
          </a:xfrm>
          <a:prstGeom prst="rect">
            <a:avLst/>
          </a:prstGeom>
          <a:noFill/>
        </p:spPr>
        <p:txBody>
          <a:bodyPr wrap="square" rtlCol="0">
            <a:spAutoFit/>
          </a:bodyPr>
          <a:lstStyle/>
          <a:p>
            <a:r>
              <a:rPr lang="nl-BE" sz="2000" dirty="0"/>
              <a:t>Eigendom van productiemiddelen is enkel juist en wettig als het dient voor </a:t>
            </a:r>
            <a:r>
              <a:rPr lang="nl-BE" sz="2000" b="1" dirty="0">
                <a:solidFill>
                  <a:srgbClr val="FF992E"/>
                </a:solidFill>
              </a:rPr>
              <a:t>nuttige arbeid</a:t>
            </a:r>
            <a:r>
              <a:rPr lang="nl-BE" sz="2000" dirty="0"/>
              <a:t>. Speculatie en concentratie van eigendom enkel met het oog op persoonlijk winstbejag is niet gerechtvaardigd en een misbruik in het aanschijn van God en van de mensen.</a:t>
            </a:r>
          </a:p>
          <a:p>
            <a:endParaRPr lang="nl-BE" sz="2000" dirty="0"/>
          </a:p>
          <a:p>
            <a:r>
              <a:rPr lang="nl-BE" sz="2000" dirty="0"/>
              <a:t>Het algemeen welzijn kan niet losgekoppeld worden van een</a:t>
            </a:r>
            <a:r>
              <a:rPr lang="nl-BE" sz="2000" dirty="0">
                <a:solidFill>
                  <a:schemeClr val="bg1"/>
                </a:solidFill>
              </a:rPr>
              <a:t> </a:t>
            </a:r>
            <a:r>
              <a:rPr lang="nl-BE" sz="2000" dirty="0">
                <a:solidFill>
                  <a:srgbClr val="FF992E"/>
                </a:solidFill>
              </a:rPr>
              <a:t>integrale ecologie.</a:t>
            </a:r>
            <a:endParaRPr lang="fr-BE" sz="2000" dirty="0">
              <a:solidFill>
                <a:srgbClr val="FF992E"/>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7011" b="18275"/>
          <a:stretch/>
        </p:blipFill>
        <p:spPr>
          <a:xfrm>
            <a:off x="6432371" y="3757020"/>
            <a:ext cx="2656720" cy="1985140"/>
          </a:xfrm>
          <a:prstGeom prst="rect">
            <a:avLst/>
          </a:prstGeom>
        </p:spPr>
      </p:pic>
      <p:pic>
        <p:nvPicPr>
          <p:cNvPr id="18" name="Afbeelding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4946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72299" y="47231"/>
            <a:ext cx="9849" cy="681076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sp>
        <p:nvSpPr>
          <p:cNvPr id="13" name="Rounded Rectangle 12"/>
          <p:cNvSpPr/>
          <p:nvPr/>
        </p:nvSpPr>
        <p:spPr>
          <a:xfrm>
            <a:off x="763382" y="2590629"/>
            <a:ext cx="8010343" cy="647763"/>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nl-BE" sz="2000">
                <a:solidFill>
                  <a:schemeClr val="tx1"/>
                </a:solidFill>
              </a:rPr>
              <a:t>DE RUILRECHTVAARDIGHEID</a:t>
            </a:r>
            <a:endParaRPr lang="nl-BE" sz="2000" dirty="0">
              <a:solidFill>
                <a:schemeClr val="tx1"/>
              </a:solidFill>
            </a:endParaRPr>
          </a:p>
        </p:txBody>
      </p:sp>
      <p:sp>
        <p:nvSpPr>
          <p:cNvPr id="16" name="Rounded Rectangle 15"/>
          <p:cNvSpPr/>
          <p:nvPr/>
        </p:nvSpPr>
        <p:spPr>
          <a:xfrm>
            <a:off x="755576" y="3284984"/>
            <a:ext cx="8018149" cy="67121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2.    DE ALGEMENE RECHTVAARDIGHEID</a:t>
            </a:r>
          </a:p>
        </p:txBody>
      </p:sp>
      <p:sp>
        <p:nvSpPr>
          <p:cNvPr id="18" name="Rounded Rectangle 17"/>
          <p:cNvSpPr/>
          <p:nvPr/>
        </p:nvSpPr>
        <p:spPr>
          <a:xfrm>
            <a:off x="755576" y="4005064"/>
            <a:ext cx="7969339" cy="70834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3.    DE DISTRIBUTIEVE OF TOEDELENDE RECHTVAARDIGHEID</a:t>
            </a: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9934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A25734E-DA17-494A-8F29-50F3BAC29D3D}"/>
              </a:ext>
            </a:extLst>
          </p:cNvPr>
          <p:cNvGrpSpPr/>
          <p:nvPr/>
        </p:nvGrpSpPr>
        <p:grpSpPr>
          <a:xfrm>
            <a:off x="1" y="0"/>
            <a:ext cx="9252520" cy="6889376"/>
            <a:chOff x="6896" y="0"/>
            <a:chExt cx="9225631" cy="688937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 y="0"/>
              <a:ext cx="9137104" cy="6889376"/>
            </a:xfrm>
            <a:prstGeom prst="rect">
              <a:avLst/>
            </a:prstGeom>
          </p:spPr>
        </p:pic>
        <p:sp>
          <p:nvSpPr>
            <p:cNvPr id="5" name="TextBox 4"/>
            <p:cNvSpPr txBox="1"/>
            <p:nvPr/>
          </p:nvSpPr>
          <p:spPr>
            <a:xfrm>
              <a:off x="539552" y="899141"/>
              <a:ext cx="8136904" cy="1272143"/>
            </a:xfrm>
            <a:prstGeom prst="rect">
              <a:avLst/>
            </a:prstGeom>
            <a:noFill/>
            <a:effectLst/>
          </p:spPr>
          <p:txBody>
            <a:bodyPr wrap="square" rtlCol="0">
              <a:spAutoFit/>
            </a:bodyPr>
            <a:lstStyle/>
            <a:p>
              <a:pPr>
                <a:lnSpc>
                  <a:spcPts val="4560"/>
                </a:lnSpc>
              </a:pPr>
              <a:r>
                <a:rPr lang="en-US" sz="4800" b="1" dirty="0">
                  <a:solidFill>
                    <a:schemeClr val="accent5">
                      <a:lumMod val="75000"/>
                    </a:schemeClr>
                  </a:solidFill>
                </a:rPr>
                <a:t>VAN RERUM NOVARUM </a:t>
              </a:r>
            </a:p>
            <a:p>
              <a:pPr>
                <a:lnSpc>
                  <a:spcPts val="4560"/>
                </a:lnSpc>
              </a:pPr>
              <a:r>
                <a:rPr lang="en-US" sz="4800" b="1" dirty="0">
                  <a:solidFill>
                    <a:schemeClr val="accent5">
                      <a:lumMod val="75000"/>
                    </a:schemeClr>
                  </a:solidFill>
                </a:rPr>
                <a:t>TOT LAUDATO SI</a:t>
              </a:r>
            </a:p>
          </p:txBody>
        </p:sp>
        <p:sp>
          <p:nvSpPr>
            <p:cNvPr id="6" name="Rectangle 5"/>
            <p:cNvSpPr/>
            <p:nvPr/>
          </p:nvSpPr>
          <p:spPr>
            <a:xfrm>
              <a:off x="4706304" y="1535212"/>
              <a:ext cx="4526223" cy="1279646"/>
            </a:xfrm>
            <a:prstGeom prst="rect">
              <a:avLst/>
            </a:prstGeom>
            <a:noFill/>
          </p:spPr>
          <p:txBody>
            <a:bodyPr wrap="square">
              <a:spAutoFit/>
            </a:bodyPr>
            <a:lstStyle/>
            <a:p>
              <a:pPr>
                <a:lnSpc>
                  <a:spcPts val="2280"/>
                </a:lnSpc>
              </a:pPr>
              <a:r>
                <a:rPr lang="nl-BE" sz="2400" dirty="0">
                  <a:solidFill>
                    <a:schemeClr val="accent6">
                      <a:lumMod val="75000"/>
                    </a:schemeClr>
                  </a:solidFill>
                </a:rPr>
                <a:t>125 jaar Rerum Novarum: </a:t>
              </a:r>
            </a:p>
            <a:p>
              <a:pPr>
                <a:lnSpc>
                  <a:spcPts val="2280"/>
                </a:lnSpc>
              </a:pPr>
              <a:r>
                <a:rPr lang="nl-BE" sz="2400" dirty="0">
                  <a:solidFill>
                    <a:schemeClr val="accent6">
                      <a:lumMod val="75000"/>
                    </a:schemeClr>
                  </a:solidFill>
                </a:rPr>
                <a:t>een oude denktraditie die ook vandaag een bron van inspiratie blijft voor elke sociale beweging</a:t>
              </a:r>
            </a:p>
          </p:txBody>
        </p:sp>
      </p:grpSp>
    </p:spTree>
    <p:extLst>
      <p:ext uri="{BB962C8B-B14F-4D97-AF65-F5344CB8AC3E}">
        <p14:creationId xmlns:p14="http://schemas.microsoft.com/office/powerpoint/2010/main" val="138424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54844" y="2607"/>
            <a:ext cx="27304" cy="681076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sp>
        <p:nvSpPr>
          <p:cNvPr id="13" name="Rounded Rectangle 12"/>
          <p:cNvSpPr/>
          <p:nvPr/>
        </p:nvSpPr>
        <p:spPr>
          <a:xfrm>
            <a:off x="754844" y="2590629"/>
            <a:ext cx="8010343" cy="647763"/>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nl-BE" sz="2000">
                <a:solidFill>
                  <a:schemeClr val="tx1"/>
                </a:solidFill>
              </a:rPr>
              <a:t>DE RUILRECHTVAARDIGHEID</a:t>
            </a:r>
            <a:endParaRPr lang="nl-BE" sz="2000" dirty="0">
              <a:solidFill>
                <a:schemeClr val="tx1"/>
              </a:solidFill>
            </a:endParaRPr>
          </a:p>
        </p:txBody>
      </p:sp>
      <p:sp>
        <p:nvSpPr>
          <p:cNvPr id="15" name="Rounded Rectangle 14"/>
          <p:cNvSpPr/>
          <p:nvPr/>
        </p:nvSpPr>
        <p:spPr>
          <a:xfrm>
            <a:off x="2987824" y="3212976"/>
            <a:ext cx="5785169" cy="3240360"/>
          </a:xfrm>
          <a:prstGeom prst="roundRect">
            <a:avLst/>
          </a:prstGeom>
          <a:noFill/>
          <a:ln w="41275">
            <a:solidFill>
              <a:srgbClr val="FF99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a:solidFill>
                  <a:schemeClr val="tx1"/>
                </a:solidFill>
              </a:rPr>
              <a:t>Partijen </a:t>
            </a:r>
            <a:r>
              <a:rPr lang="nl-BE" sz="2000" dirty="0">
                <a:solidFill>
                  <a:schemeClr val="tx1"/>
                </a:solidFill>
              </a:rPr>
              <a:t>die een contract of overeenkomst onderschrijven treden als gelijken in een relatie  waarbij nauwkeurig overeengekomen verbintenissen moeten gerespecteerd worden en dit met betrekking tot een rechtvaardig loon, het wereldwijd streven naar eerlijke handel, het betalen van een eerlijke prijs voor grondstoffen, enz.</a:t>
            </a: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37319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47087" y="878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sp>
        <p:nvSpPr>
          <p:cNvPr id="13" name="Rounded Rectangle 12"/>
          <p:cNvSpPr/>
          <p:nvPr/>
        </p:nvSpPr>
        <p:spPr>
          <a:xfrm>
            <a:off x="754844" y="2590629"/>
            <a:ext cx="8010343" cy="647763"/>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nl-BE" sz="2000">
                <a:solidFill>
                  <a:schemeClr val="tx1"/>
                </a:solidFill>
              </a:rPr>
              <a:t>DE RUILRECHTVAARDIGHEID</a:t>
            </a:r>
            <a:endParaRPr lang="nl-BE" sz="2000" dirty="0">
              <a:solidFill>
                <a:schemeClr val="tx1"/>
              </a:solidFill>
            </a:endParaRPr>
          </a:p>
        </p:txBody>
      </p:sp>
      <p:sp>
        <p:nvSpPr>
          <p:cNvPr id="16" name="Rounded Rectangle 15"/>
          <p:cNvSpPr/>
          <p:nvPr/>
        </p:nvSpPr>
        <p:spPr>
          <a:xfrm>
            <a:off x="747038" y="3284984"/>
            <a:ext cx="8018149" cy="67121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2.    DE ALGEMENE RECHTVAARDIGHEID</a:t>
            </a:r>
          </a:p>
        </p:txBody>
      </p:sp>
      <p:sp>
        <p:nvSpPr>
          <p:cNvPr id="15" name="Rounded Rectangle 14"/>
          <p:cNvSpPr/>
          <p:nvPr/>
        </p:nvSpPr>
        <p:spPr>
          <a:xfrm>
            <a:off x="3563888" y="3997474"/>
            <a:ext cx="5203283" cy="2375668"/>
          </a:xfrm>
          <a:prstGeom prst="roundRect">
            <a:avLst/>
          </a:prstGeom>
          <a:noFill/>
          <a:ln w="41275">
            <a:solidFill>
              <a:srgbClr val="FF99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De algemene rechtvaardigheid verwijst naar de plicht van burgers om bij te dragen tot het algemeen welzijn. Deze bijdrage is niet alleen van economische aard maar ook sociaal, artistiek, intellectueel of contemplatief.</a:t>
            </a: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23056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3968"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47038" y="0"/>
            <a:ext cx="42972"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sp>
        <p:nvSpPr>
          <p:cNvPr id="13" name="Rounded Rectangle 12"/>
          <p:cNvSpPr/>
          <p:nvPr/>
        </p:nvSpPr>
        <p:spPr>
          <a:xfrm>
            <a:off x="754844" y="2590629"/>
            <a:ext cx="8010343" cy="647763"/>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nl-BE" sz="2000">
                <a:solidFill>
                  <a:schemeClr val="tx1"/>
                </a:solidFill>
              </a:rPr>
              <a:t>DE RUILRECHTVAARDIGHEID</a:t>
            </a:r>
            <a:endParaRPr lang="nl-BE" sz="2000" dirty="0">
              <a:solidFill>
                <a:schemeClr val="tx1"/>
              </a:solidFill>
            </a:endParaRPr>
          </a:p>
        </p:txBody>
      </p:sp>
      <p:sp>
        <p:nvSpPr>
          <p:cNvPr id="16" name="Rounded Rectangle 15"/>
          <p:cNvSpPr/>
          <p:nvPr/>
        </p:nvSpPr>
        <p:spPr>
          <a:xfrm>
            <a:off x="747038" y="3284984"/>
            <a:ext cx="8018149" cy="67121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2.    DE ALGEMENE RECHTVAARDIGHEID</a:t>
            </a:r>
          </a:p>
        </p:txBody>
      </p:sp>
      <p:sp>
        <p:nvSpPr>
          <p:cNvPr id="18" name="Rounded Rectangle 17"/>
          <p:cNvSpPr/>
          <p:nvPr/>
        </p:nvSpPr>
        <p:spPr>
          <a:xfrm>
            <a:off x="755576" y="4005064"/>
            <a:ext cx="7969339" cy="70834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3</a:t>
            </a:r>
            <a:r>
              <a:rPr lang="nl-BE" sz="2000">
                <a:solidFill>
                  <a:schemeClr val="tx1"/>
                </a:solidFill>
              </a:rPr>
              <a:t>.    </a:t>
            </a:r>
            <a:r>
              <a:rPr lang="nl-BE" sz="2000" dirty="0">
                <a:solidFill>
                  <a:schemeClr val="tx1"/>
                </a:solidFill>
              </a:rPr>
              <a:t>DE DISTRIBUTIEVE OF  TOEDELENDE RECHTVAARDIGHEID</a:t>
            </a:r>
          </a:p>
        </p:txBody>
      </p:sp>
      <p:sp>
        <p:nvSpPr>
          <p:cNvPr id="15" name="Rounded Rectangle 14"/>
          <p:cNvSpPr/>
          <p:nvPr/>
        </p:nvSpPr>
        <p:spPr>
          <a:xfrm>
            <a:off x="1907704" y="4714000"/>
            <a:ext cx="6859467" cy="1871612"/>
          </a:xfrm>
          <a:prstGeom prst="roundRect">
            <a:avLst/>
          </a:prstGeom>
          <a:noFill/>
          <a:ln w="41275">
            <a:solidFill>
              <a:srgbClr val="FF99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De toedelende rechtvaardigheid is een noodzakelijke correctie op de almaar groeiende ongelijkheid die politieke stabiliteit ondermijnt en ontwikkeling hindert. De wet van de sociale rechtvaardigheid verbiedt dat de ene klasse de andere uitsluit van het delen van de verworven welvaart.</a:t>
            </a:r>
            <a:endParaRPr lang="nl-BE" sz="2400" dirty="0">
              <a:solidFill>
                <a:schemeClr val="tx1"/>
              </a:solidFill>
            </a:endParaRP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64619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7928"/>
            <a:ext cx="9151831" cy="689644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47038" y="-27384"/>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2989738"/>
            <a:ext cx="9144000" cy="38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7038" y="2962355"/>
            <a:ext cx="4689058" cy="3600986"/>
          </a:xfrm>
          <a:prstGeom prst="rect">
            <a:avLst/>
          </a:prstGeom>
        </p:spPr>
        <p:txBody>
          <a:bodyPr wrap="square">
            <a:spAutoFit/>
          </a:bodyPr>
          <a:lstStyle/>
          <a:p>
            <a:r>
              <a:rPr lang="nl-BE" sz="2400" b="1" dirty="0">
                <a:solidFill>
                  <a:srgbClr val="FF992E"/>
                </a:solidFill>
              </a:rPr>
              <a:t>Sociale rechtvaardigheid… </a:t>
            </a:r>
          </a:p>
          <a:p>
            <a:r>
              <a:rPr lang="nl-BE" sz="2400" b="1" dirty="0">
                <a:solidFill>
                  <a:srgbClr val="FF992E"/>
                </a:solidFill>
              </a:rPr>
              <a:t>breed genoeg zien!</a:t>
            </a:r>
          </a:p>
          <a:p>
            <a:endParaRPr lang="nl-BE" dirty="0"/>
          </a:p>
          <a:p>
            <a:r>
              <a:rPr lang="nl-BE" dirty="0"/>
              <a:t>Wanneer mensen wegens ziekte, handicap, werkloosheid of welke andere beperking ook, niet over voldoende mogelijkheid beschikken om een creatieve bijdrage te leveren tot de opbouw van de wereld, moet de gemeenschap hen de middelen en vooral de mogelijkheden geven om actieve burgers te kunnen zijn in het gemeenschapsleven.</a:t>
            </a:r>
          </a:p>
          <a:p>
            <a:endParaRPr lang="nl-BE"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104" t="3815" r="17434"/>
          <a:stretch/>
        </p:blipFill>
        <p:spPr>
          <a:xfrm>
            <a:off x="5580113" y="2962354"/>
            <a:ext cx="3571718" cy="3895514"/>
          </a:xfrm>
          <a:prstGeom prst="rect">
            <a:avLst/>
          </a:prstGeom>
        </p:spPr>
      </p:pic>
      <p:sp>
        <p:nvSpPr>
          <p:cNvPr id="15"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pic>
        <p:nvPicPr>
          <p:cNvPr id="18" name="Afbeelding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21247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38448"/>
            <a:ext cx="9144000" cy="6896449"/>
          </a:xfrm>
          <a:prstGeom prst="rect">
            <a:avLst/>
          </a:prstGeom>
        </p:spPr>
      </p:pic>
      <p:sp>
        <p:nvSpPr>
          <p:cNvPr id="10" name="Rectangle 9"/>
          <p:cNvSpPr/>
          <p:nvPr/>
        </p:nvSpPr>
        <p:spPr>
          <a:xfrm>
            <a:off x="3968" y="-38448"/>
            <a:ext cx="9144000" cy="689644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2299" y="1430048"/>
            <a:ext cx="7992888" cy="94415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09549" y="1468498"/>
            <a:ext cx="8045564" cy="1200329"/>
          </a:xfrm>
          <a:prstGeom prst="rect">
            <a:avLst/>
          </a:prstGeom>
        </p:spPr>
        <p:txBody>
          <a:bodyPr wrap="square">
            <a:spAutoFit/>
          </a:bodyPr>
          <a:lstStyle/>
          <a:p>
            <a:pPr lvl="1"/>
            <a:r>
              <a:rPr lang="nl-BE" sz="2400" b="1" dirty="0">
                <a:solidFill>
                  <a:schemeClr val="bg1"/>
                </a:solidFill>
              </a:rPr>
              <a:t>Rechtvaardigheid</a:t>
            </a:r>
            <a:r>
              <a:rPr lang="nl-BE" sz="2400" dirty="0"/>
              <a:t> – drie componenten en sociale rechtvaardigheid meer algemeen.</a:t>
            </a:r>
          </a:p>
          <a:p>
            <a:pPr lvl="1"/>
            <a:endParaRPr lang="nl-BE" sz="2400" dirty="0"/>
          </a:p>
        </p:txBody>
      </p:sp>
      <p:cxnSp>
        <p:nvCxnSpPr>
          <p:cNvPr id="17" name="Straight Connector 26">
            <a:extLst>
              <a:ext uri="{FF2B5EF4-FFF2-40B4-BE49-F238E27FC236}">
                <a16:creationId xmlns:a16="http://schemas.microsoft.com/office/drawing/2014/main" id="{948EA024-3154-4597-AFAF-2E0D3F8F4CA2}"/>
              </a:ext>
            </a:extLst>
          </p:cNvPr>
          <p:cNvCxnSpPr>
            <a:cxnSpLocks/>
          </p:cNvCxnSpPr>
          <p:nvPr/>
        </p:nvCxnSpPr>
        <p:spPr>
          <a:xfrm flipH="1">
            <a:off x="747038" y="-27384"/>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3501009"/>
            <a:ext cx="9144000" cy="3356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8113" y="3795633"/>
            <a:ext cx="4625975" cy="3231654"/>
          </a:xfrm>
          <a:prstGeom prst="rect">
            <a:avLst/>
          </a:prstGeom>
        </p:spPr>
        <p:txBody>
          <a:bodyPr wrap="square">
            <a:spAutoFit/>
          </a:bodyPr>
          <a:lstStyle/>
          <a:p>
            <a:r>
              <a:rPr lang="nl-BE"/>
              <a:t>Sociale </a:t>
            </a:r>
            <a:r>
              <a:rPr lang="nl-BE" dirty="0"/>
              <a:t>rechtvaardigheid is dus niet alleen een kwestie van verdeling van gemeenschapsgelden maar het is </a:t>
            </a:r>
            <a:r>
              <a:rPr lang="nl-BE" b="1" dirty="0">
                <a:solidFill>
                  <a:srgbClr val="FF992E"/>
                </a:solidFill>
              </a:rPr>
              <a:t>eerst en vooral een kwestie van kansen en vorming te bieden</a:t>
            </a:r>
            <a:r>
              <a:rPr lang="nl-BE" dirty="0"/>
              <a:t> zodat mensen kunnen beschikken over de basisbekwaamheden om volwaardig te kunnen functioneren.</a:t>
            </a:r>
          </a:p>
          <a:p>
            <a:endParaRPr lang="nl-BE" dirty="0"/>
          </a:p>
          <a:p>
            <a:r>
              <a:rPr lang="nl-BE" dirty="0"/>
              <a:t>Paus Franciscus voegt er </a:t>
            </a:r>
            <a:r>
              <a:rPr lang="nl-BE" b="1" dirty="0">
                <a:solidFill>
                  <a:srgbClr val="FF992E"/>
                </a:solidFill>
              </a:rPr>
              <a:t>‘de intergenerationele solidariteit’ </a:t>
            </a:r>
            <a:r>
              <a:rPr lang="nl-BE" dirty="0"/>
              <a:t>nog aan toe. </a:t>
            </a:r>
            <a:endParaRPr lang="fr-BE" dirty="0"/>
          </a:p>
          <a:p>
            <a:endParaRPr lang="nl-BE" sz="2400" b="1" dirty="0">
              <a:solidFill>
                <a:srgbClr val="FF992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7943" y="3520003"/>
            <a:ext cx="3278553" cy="3291212"/>
          </a:xfrm>
          <a:prstGeom prst="rect">
            <a:avLst/>
          </a:prstGeom>
        </p:spPr>
      </p:pic>
      <p:sp>
        <p:nvSpPr>
          <p:cNvPr id="15" name="TextBox 10"/>
          <p:cNvSpPr txBox="1"/>
          <p:nvPr/>
        </p:nvSpPr>
        <p:spPr>
          <a:xfrm>
            <a:off x="498331" y="144155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3</a:t>
            </a:r>
          </a:p>
        </p:txBody>
      </p:sp>
      <p:pic>
        <p:nvPicPr>
          <p:cNvPr id="18" name="Afbeelding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333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55576" y="1412776"/>
            <a:ext cx="7992888" cy="71884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21137" y="1556792"/>
            <a:ext cx="8045564" cy="461665"/>
          </a:xfrm>
          <a:prstGeom prst="rect">
            <a:avLst/>
          </a:prstGeom>
        </p:spPr>
        <p:txBody>
          <a:bodyPr wrap="square">
            <a:spAutoFit/>
          </a:bodyPr>
          <a:lstStyle/>
          <a:p>
            <a:pPr lvl="1"/>
            <a:r>
              <a:rPr lang="nl-BE" sz="2400" b="1" dirty="0">
                <a:solidFill>
                  <a:schemeClr val="bg1"/>
                </a:solidFill>
              </a:rPr>
              <a:t>Subsidiariteit</a:t>
            </a:r>
            <a:r>
              <a:rPr lang="nl-BE" sz="2400" dirty="0"/>
              <a:t> – rol van het middenveld</a:t>
            </a:r>
            <a:endParaRPr lang="fr-BE" sz="2400" dirty="0"/>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7038" y="-27384"/>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6" y="137386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4</a:t>
            </a:r>
          </a:p>
        </p:txBody>
      </p:sp>
      <p:sp>
        <p:nvSpPr>
          <p:cNvPr id="13" name="Rounded Rectangle 12"/>
          <p:cNvSpPr/>
          <p:nvPr/>
        </p:nvSpPr>
        <p:spPr>
          <a:xfrm>
            <a:off x="780547" y="2406354"/>
            <a:ext cx="7679885" cy="1423482"/>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80547" y="4017584"/>
            <a:ext cx="7679885" cy="2651776"/>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89086" y="2427730"/>
            <a:ext cx="7200800" cy="12893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Sociale, maatschappelijke verhoudingen kunnen niet herleid worden tot een relatie tussen individuen en een staat of een andere supranationale instelling zoals de Europese Unie. </a:t>
            </a:r>
          </a:p>
        </p:txBody>
      </p:sp>
      <p:sp>
        <p:nvSpPr>
          <p:cNvPr id="3" name="TextBox 2"/>
          <p:cNvSpPr txBox="1"/>
          <p:nvPr/>
        </p:nvSpPr>
        <p:spPr>
          <a:xfrm>
            <a:off x="815657" y="4226312"/>
            <a:ext cx="6420639" cy="2246769"/>
          </a:xfrm>
          <a:prstGeom prst="rect">
            <a:avLst/>
          </a:prstGeom>
          <a:noFill/>
        </p:spPr>
        <p:txBody>
          <a:bodyPr wrap="square" rtlCol="0">
            <a:spAutoFit/>
          </a:bodyPr>
          <a:lstStyle/>
          <a:p>
            <a:r>
              <a:rPr lang="nl-BE" sz="2000" dirty="0"/>
              <a:t>Tussen het niveau van de staat en het niveau van het individu bevindt zich een </a:t>
            </a:r>
            <a:r>
              <a:rPr lang="nl-BE" sz="2000" b="1" dirty="0">
                <a:solidFill>
                  <a:schemeClr val="bg1"/>
                </a:solidFill>
              </a:rPr>
              <a:t>belangrijke, complexe burgermaatschappij, het zogenaamde middenveld</a:t>
            </a:r>
            <a:r>
              <a:rPr lang="nl-BE" sz="2000" dirty="0"/>
              <a:t>.  Dit omvat allerlei gemeenschappen die elk op hun eigen wijze bijdragen tot de opbouw van de gemeenschap (gezin, vrijwilligersgroepen, verenigingen, vakbonden, politieke partijen, universiteiten, enzovoort)</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841" b="100000" l="0" r="68400"/>
                    </a14:imgEffect>
                  </a14:imgLayer>
                </a14:imgProps>
              </a:ext>
              <a:ext uri="{28A0092B-C50C-407E-A947-70E740481C1C}">
                <a14:useLocalDpi xmlns:a14="http://schemas.microsoft.com/office/drawing/2010/main" val="0"/>
              </a:ext>
            </a:extLst>
          </a:blip>
          <a:srcRect l="24390" r="31110"/>
          <a:stretch/>
        </p:blipFill>
        <p:spPr>
          <a:xfrm flipH="1">
            <a:off x="6836013" y="1876377"/>
            <a:ext cx="2314925" cy="4981623"/>
          </a:xfrm>
          <a:prstGeom prst="rect">
            <a:avLst/>
          </a:prstGeom>
        </p:spPr>
      </p:pic>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40113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165"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73257" y="1412776"/>
            <a:ext cx="7992888" cy="71884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21137" y="1523904"/>
            <a:ext cx="8045564" cy="461665"/>
          </a:xfrm>
          <a:prstGeom prst="rect">
            <a:avLst/>
          </a:prstGeom>
        </p:spPr>
        <p:txBody>
          <a:bodyPr wrap="square">
            <a:spAutoFit/>
          </a:bodyPr>
          <a:lstStyle/>
          <a:p>
            <a:pPr lvl="1"/>
            <a:r>
              <a:rPr lang="nl-BE" sz="2400" dirty="0"/>
              <a:t>Subsidiariteit – rol van het middenveld</a:t>
            </a:r>
            <a:endParaRPr lang="fr-BE" sz="2400" dirty="0"/>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7038" y="0"/>
            <a:ext cx="33509"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6" y="137386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4</a:t>
            </a:r>
          </a:p>
        </p:txBody>
      </p:sp>
      <p:sp>
        <p:nvSpPr>
          <p:cNvPr id="20" name="Rounded Rectangle 19"/>
          <p:cNvSpPr/>
          <p:nvPr/>
        </p:nvSpPr>
        <p:spPr>
          <a:xfrm>
            <a:off x="780547" y="2528566"/>
            <a:ext cx="7679885" cy="339891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47039" y="2708920"/>
            <a:ext cx="4508364" cy="30895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Wat kan gerealiseerd worden door een onderliggend niveau dicht bij de betrokkenen mag niet door de staat of supranationale instelling overgenomen worden. </a:t>
            </a:r>
          </a:p>
          <a:p>
            <a:endParaRPr lang="nl-BE" sz="2000" b="1" dirty="0">
              <a:solidFill>
                <a:schemeClr val="tx1"/>
              </a:solidFill>
            </a:endParaRPr>
          </a:p>
          <a:p>
            <a:r>
              <a:rPr lang="nl-BE" sz="2000" b="1" dirty="0">
                <a:solidFill>
                  <a:schemeClr val="bg1"/>
                </a:solidFill>
              </a:rPr>
              <a:t>De overheid  kan wel spelregels en normen vastleggen</a:t>
            </a:r>
            <a:r>
              <a:rPr lang="nl-BE" sz="2000" dirty="0">
                <a:solidFill>
                  <a:schemeClr val="tx1"/>
                </a:solidFill>
              </a:rPr>
              <a:t> waaraan deze vormen van participatieve inbreng moeten beantwoorden.</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578" r="15078"/>
          <a:stretch/>
        </p:blipFill>
        <p:spPr>
          <a:xfrm>
            <a:off x="5255568" y="2527486"/>
            <a:ext cx="3888432" cy="3395899"/>
          </a:xfrm>
          <a:prstGeom prst="rect">
            <a:avLst/>
          </a:prstGeom>
        </p:spPr>
      </p:pic>
      <p:pic>
        <p:nvPicPr>
          <p:cNvPr id="16" name="Afbeelding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76331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73257" y="1412776"/>
            <a:ext cx="7992888" cy="71884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21137" y="1523904"/>
            <a:ext cx="8045564" cy="461665"/>
          </a:xfrm>
          <a:prstGeom prst="rect">
            <a:avLst/>
          </a:prstGeom>
        </p:spPr>
        <p:txBody>
          <a:bodyPr wrap="square">
            <a:spAutoFit/>
          </a:bodyPr>
          <a:lstStyle/>
          <a:p>
            <a:pPr lvl="1"/>
            <a:r>
              <a:rPr lang="nl-BE" sz="2400" dirty="0"/>
              <a:t>Subsidiariteit – rol van het middenveld</a:t>
            </a:r>
            <a:endParaRPr lang="fr-BE" sz="2400" dirty="0"/>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7038" y="-1379"/>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6" y="1373867"/>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4</a:t>
            </a:r>
          </a:p>
        </p:txBody>
      </p:sp>
      <p:sp>
        <p:nvSpPr>
          <p:cNvPr id="13" name="Rectangle 12"/>
          <p:cNvSpPr/>
          <p:nvPr/>
        </p:nvSpPr>
        <p:spPr>
          <a:xfrm>
            <a:off x="0" y="2864277"/>
            <a:ext cx="9144000" cy="400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2148" y="3258567"/>
            <a:ext cx="7847744" cy="3046988"/>
          </a:xfrm>
          <a:prstGeom prst="rect">
            <a:avLst/>
          </a:prstGeom>
        </p:spPr>
        <p:txBody>
          <a:bodyPr wrap="square">
            <a:spAutoFit/>
          </a:bodyPr>
          <a:lstStyle/>
          <a:p>
            <a:r>
              <a:rPr lang="nl-BE" sz="2400" b="1" dirty="0">
                <a:solidFill>
                  <a:srgbClr val="FF992E"/>
                </a:solidFill>
              </a:rPr>
              <a:t>Levensbeschouwing mag niet herleid worden </a:t>
            </a:r>
          </a:p>
          <a:p>
            <a:r>
              <a:rPr lang="nl-BE" sz="2400" b="1" dirty="0">
                <a:solidFill>
                  <a:srgbClr val="FF992E"/>
                </a:solidFill>
              </a:rPr>
              <a:t>tot een privé-aangelegenheid</a:t>
            </a:r>
          </a:p>
          <a:p>
            <a:endParaRPr lang="nl-BE" dirty="0"/>
          </a:p>
          <a:p>
            <a:r>
              <a:rPr lang="nl-BE" dirty="0"/>
              <a:t>In de ruimte tussen individu en staat moet er ook plaats zijn voor levensbeschouwelijke organisaties en bewegingen.</a:t>
            </a:r>
          </a:p>
          <a:p>
            <a:endParaRPr lang="nl-BE" dirty="0"/>
          </a:p>
          <a:p>
            <a:r>
              <a:rPr lang="nl-BE" dirty="0"/>
              <a:t>De </a:t>
            </a:r>
            <a:r>
              <a:rPr lang="nl-BE" b="1" dirty="0">
                <a:solidFill>
                  <a:srgbClr val="FF992E"/>
                </a:solidFill>
              </a:rPr>
              <a:t>levensbeschouwelijke benaderingen </a:t>
            </a:r>
            <a:r>
              <a:rPr lang="nl-BE" dirty="0"/>
              <a:t>van economische, sociale, culturele uitdagingen bieden vaak een heel betekenisvolle </a:t>
            </a:r>
            <a:r>
              <a:rPr lang="nl-BE" b="1" dirty="0">
                <a:solidFill>
                  <a:srgbClr val="FF992E"/>
                </a:solidFill>
              </a:rPr>
              <a:t>meerwaarde ten aanzien van de gangbare opvattingen </a:t>
            </a:r>
            <a:r>
              <a:rPr lang="nl-BE" dirty="0"/>
              <a:t>die vaak gebaseerd zijn op de dominerende verhalen van economische rijkdom. </a:t>
            </a:r>
            <a:endParaRPr lang="fr-BE" dirty="0"/>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131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55576" y="1412775"/>
            <a:ext cx="7992888" cy="97650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76053" y="1516348"/>
            <a:ext cx="8045564" cy="830997"/>
          </a:xfrm>
          <a:prstGeom prst="rect">
            <a:avLst/>
          </a:prstGeom>
        </p:spPr>
        <p:txBody>
          <a:bodyPr wrap="square">
            <a:spAutoFit/>
          </a:bodyPr>
          <a:lstStyle/>
          <a:p>
            <a:pPr lvl="1"/>
            <a:r>
              <a:rPr lang="nl-BE" sz="2400" b="1" dirty="0">
                <a:solidFill>
                  <a:schemeClr val="bg1"/>
                </a:solidFill>
              </a:rPr>
              <a:t>Solidariteit </a:t>
            </a:r>
            <a:r>
              <a:rPr lang="nl-BE" sz="2400" dirty="0"/>
              <a:t>als uitdrukking van verbondenheid tussen mens en natuur.</a:t>
            </a:r>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5327" y="-9302"/>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5</a:t>
            </a:r>
          </a:p>
        </p:txBody>
      </p:sp>
      <p:sp>
        <p:nvSpPr>
          <p:cNvPr id="13" name="Rounded Rectangle 12"/>
          <p:cNvSpPr/>
          <p:nvPr/>
        </p:nvSpPr>
        <p:spPr>
          <a:xfrm>
            <a:off x="780547" y="4221088"/>
            <a:ext cx="5679972" cy="187220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77764" y="4497721"/>
            <a:ext cx="5378412" cy="1418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Het vertrekpunt van solidariteit is de weigering om de samenleving te interpreteren als de optelsom van individuen die zelf verantwoordelijk zijn voor hun zelfbeschikking. </a:t>
            </a:r>
            <a:br>
              <a:rPr lang="nl-BE" sz="2000" dirty="0">
                <a:solidFill>
                  <a:schemeClr val="tx1"/>
                </a:solidFill>
              </a:rPr>
            </a:br>
            <a:endParaRPr lang="nl-BE" sz="2000" dirty="0">
              <a:solidFill>
                <a:schemeClr val="tx1"/>
              </a:solidFill>
            </a:endParaRPr>
          </a:p>
        </p:txBody>
      </p:sp>
      <p:sp>
        <p:nvSpPr>
          <p:cNvPr id="15" name="Rectangle 14"/>
          <p:cNvSpPr/>
          <p:nvPr/>
        </p:nvSpPr>
        <p:spPr>
          <a:xfrm>
            <a:off x="6588224" y="3189163"/>
            <a:ext cx="2428713" cy="2616101"/>
          </a:xfrm>
          <a:prstGeom prst="rect">
            <a:avLst/>
          </a:prstGeom>
        </p:spPr>
        <p:txBody>
          <a:bodyPr wrap="square">
            <a:spAutoFit/>
          </a:bodyPr>
          <a:lstStyle/>
          <a:p>
            <a:pPr algn="ctr"/>
            <a:r>
              <a:rPr lang="nl-BE" sz="3600" b="1" dirty="0">
                <a:solidFill>
                  <a:schemeClr val="tx1">
                    <a:lumMod val="95000"/>
                    <a:lumOff val="5000"/>
                  </a:schemeClr>
                </a:solidFill>
              </a:rPr>
              <a:t>“Alles is verbonden met alles.”</a:t>
            </a:r>
          </a:p>
          <a:p>
            <a:pPr algn="ctr"/>
            <a:endParaRPr lang="nl-BE" sz="3200" b="1" dirty="0">
              <a:solidFill>
                <a:schemeClr val="tx1">
                  <a:lumMod val="95000"/>
                  <a:lumOff val="5000"/>
                </a:schemeClr>
              </a:solidFill>
            </a:endParaRPr>
          </a:p>
          <a:p>
            <a:pPr algn="ctr"/>
            <a:r>
              <a:rPr lang="nl-BE" sz="2400" b="1" dirty="0">
                <a:solidFill>
                  <a:schemeClr val="tx1">
                    <a:lumMod val="95000"/>
                    <a:lumOff val="5000"/>
                  </a:schemeClr>
                </a:solidFill>
              </a:rPr>
              <a:t>(Laudato Si 91)</a:t>
            </a:r>
          </a:p>
        </p:txBody>
      </p:sp>
      <p:sp>
        <p:nvSpPr>
          <p:cNvPr id="18" name="Rounded Rectangle 17"/>
          <p:cNvSpPr/>
          <p:nvPr/>
        </p:nvSpPr>
        <p:spPr>
          <a:xfrm>
            <a:off x="6491245" y="2753507"/>
            <a:ext cx="2683481" cy="3339789"/>
          </a:xfrm>
          <a:prstGeom prst="roundRect">
            <a:avLst/>
          </a:prstGeom>
          <a:noFill/>
          <a:ln w="41275">
            <a:solidFill>
              <a:srgbClr val="FF99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solidFill>
                <a:schemeClr val="tx1"/>
              </a:solidFill>
            </a:endParaRPr>
          </a:p>
        </p:txBody>
      </p:sp>
      <p:sp>
        <p:nvSpPr>
          <p:cNvPr id="20" name="Rounded Rectangle 19"/>
          <p:cNvSpPr/>
          <p:nvPr/>
        </p:nvSpPr>
        <p:spPr>
          <a:xfrm>
            <a:off x="776054" y="2739009"/>
            <a:ext cx="5715192" cy="1402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42990" y="3013502"/>
            <a:ext cx="5372881" cy="830997"/>
          </a:xfrm>
          <a:prstGeom prst="rect">
            <a:avLst/>
          </a:prstGeom>
          <a:noFill/>
        </p:spPr>
        <p:txBody>
          <a:bodyPr wrap="none" rtlCol="0">
            <a:spAutoFit/>
          </a:bodyPr>
          <a:lstStyle/>
          <a:p>
            <a:r>
              <a:rPr lang="nl-BE" sz="2400" dirty="0"/>
              <a:t>De logica van solidariteit is niet die van </a:t>
            </a:r>
          </a:p>
          <a:p>
            <a:r>
              <a:rPr lang="nl-BE" sz="2400" dirty="0"/>
              <a:t>het contract maar van de verbondenheid.</a:t>
            </a: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3438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7038" y="0"/>
            <a:ext cx="29015"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786" y="2698565"/>
            <a:ext cx="9252520" cy="415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5576" y="1412775"/>
            <a:ext cx="7992888" cy="97650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76053" y="1516348"/>
            <a:ext cx="8045564" cy="830997"/>
          </a:xfrm>
          <a:prstGeom prst="rect">
            <a:avLst/>
          </a:prstGeom>
        </p:spPr>
        <p:txBody>
          <a:bodyPr wrap="square">
            <a:spAutoFit/>
          </a:bodyPr>
          <a:lstStyle/>
          <a:p>
            <a:pPr lvl="1"/>
            <a:r>
              <a:rPr lang="nl-BE" sz="2400" b="1" dirty="0">
                <a:solidFill>
                  <a:schemeClr val="bg1"/>
                </a:solidFill>
              </a:rPr>
              <a:t>Solidariteit </a:t>
            </a:r>
            <a:r>
              <a:rPr lang="nl-BE" sz="2400" dirty="0"/>
              <a:t>als uitdrukking van verbondenheid tussen mens en natuur.</a:t>
            </a:r>
          </a:p>
        </p:txBody>
      </p:sp>
      <p:sp>
        <p:nvSpPr>
          <p:cNvPr id="25" name="TextBox 24"/>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5</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2053" r="5277"/>
          <a:stretch/>
        </p:blipFill>
        <p:spPr>
          <a:xfrm>
            <a:off x="5724128" y="3038887"/>
            <a:ext cx="3453606" cy="3846497"/>
          </a:xfrm>
          <a:prstGeom prst="rect">
            <a:avLst/>
          </a:prstGeom>
        </p:spPr>
      </p:pic>
      <p:sp>
        <p:nvSpPr>
          <p:cNvPr id="22" name="Rectangle 21"/>
          <p:cNvSpPr/>
          <p:nvPr/>
        </p:nvSpPr>
        <p:spPr>
          <a:xfrm>
            <a:off x="782148" y="2924939"/>
            <a:ext cx="5878084" cy="3816429"/>
          </a:xfrm>
          <a:prstGeom prst="rect">
            <a:avLst/>
          </a:prstGeom>
        </p:spPr>
        <p:txBody>
          <a:bodyPr wrap="square">
            <a:spAutoFit/>
          </a:bodyPr>
          <a:lstStyle/>
          <a:p>
            <a:r>
              <a:rPr lang="nl-BE" sz="2400" b="1" dirty="0">
                <a:solidFill>
                  <a:srgbClr val="FF992E"/>
                </a:solidFill>
              </a:rPr>
              <a:t>De zogenaamde ‘neutrale’ staat.</a:t>
            </a:r>
          </a:p>
          <a:p>
            <a:endParaRPr lang="nl-BE" dirty="0"/>
          </a:p>
          <a:p>
            <a:r>
              <a:rPr lang="nl-BE" sz="2000" dirty="0"/>
              <a:t>Dit inzicht is van cruciaal belang in de discussie over de laïciteit en de zogenaamde ‘neutrale’ staat. </a:t>
            </a:r>
          </a:p>
          <a:p>
            <a:endParaRPr lang="nl-BE" sz="2000" dirty="0"/>
          </a:p>
          <a:p>
            <a:r>
              <a:rPr lang="nl-BE" sz="2000" dirty="0"/>
              <a:t>Wanneer de ‘neutrale’ staat de relatie met haar burgers wil verengen tot het louter scheppen van een wettelijk kader dat de zelfbeschikking van burgers in relatie met de staat regelt, komt men tot een </a:t>
            </a:r>
            <a:r>
              <a:rPr lang="nl-BE" sz="2000" b="1" dirty="0">
                <a:solidFill>
                  <a:srgbClr val="FF992E"/>
                </a:solidFill>
              </a:rPr>
              <a:t>uitholling van de civiele samenleving</a:t>
            </a:r>
            <a:r>
              <a:rPr lang="nl-BE" sz="2000" dirty="0"/>
              <a:t> die </a:t>
            </a:r>
            <a:r>
              <a:rPr lang="nl-BE" sz="2000"/>
              <a:t>een doorleefd </a:t>
            </a:r>
            <a:r>
              <a:rPr lang="nl-BE" sz="2000" dirty="0"/>
              <a:t>pallet van participatieve betrokkenheid aan te bieden heeft. </a:t>
            </a:r>
          </a:p>
        </p:txBody>
      </p: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51125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611" b="19450"/>
          <a:stretch/>
        </p:blipFill>
        <p:spPr>
          <a:xfrm>
            <a:off x="-1" y="1681963"/>
            <a:ext cx="9173741" cy="5779485"/>
          </a:xfrm>
          <a:prstGeom prst="rect">
            <a:avLst/>
          </a:prstGeom>
        </p:spPr>
      </p:pic>
      <p:sp>
        <p:nvSpPr>
          <p:cNvPr id="9" name="Rounded Rectangle 8"/>
          <p:cNvSpPr/>
          <p:nvPr/>
        </p:nvSpPr>
        <p:spPr>
          <a:xfrm>
            <a:off x="2987824" y="1196752"/>
            <a:ext cx="5904656" cy="3133696"/>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71800" y="1961020"/>
            <a:ext cx="6120680" cy="1682897"/>
          </a:xfrm>
          <a:prstGeom prst="rect">
            <a:avLst/>
          </a:prstGeom>
          <a:noFill/>
        </p:spPr>
        <p:txBody>
          <a:bodyPr wrap="square" rtlCol="0">
            <a:spAutoFit/>
          </a:bodyPr>
          <a:lstStyle/>
          <a:p>
            <a:pPr marL="914400" lvl="1" indent="-457200">
              <a:lnSpc>
                <a:spcPts val="2480"/>
              </a:lnSpc>
              <a:buFont typeface="Arial" charset="0"/>
              <a:buChar char="•"/>
            </a:pPr>
            <a:r>
              <a:rPr lang="nl-BE" sz="2000" dirty="0"/>
              <a:t>Een loon dat in overeenstemming is met de menselijke waardigheid.</a:t>
            </a:r>
          </a:p>
          <a:p>
            <a:pPr marL="914400" lvl="1" indent="-457200">
              <a:lnSpc>
                <a:spcPts val="2480"/>
              </a:lnSpc>
              <a:buFont typeface="Arial" charset="0"/>
              <a:buChar char="•"/>
            </a:pPr>
            <a:r>
              <a:rPr lang="nl-BE" sz="2000" dirty="0"/>
              <a:t>Pleidooi voor humane arbeidswetgeving.</a:t>
            </a:r>
          </a:p>
          <a:p>
            <a:pPr marL="914400" lvl="1" indent="-457200">
              <a:lnSpc>
                <a:spcPts val="2480"/>
              </a:lnSpc>
              <a:buFont typeface="Arial" charset="0"/>
              <a:buChar char="•"/>
            </a:pPr>
            <a:r>
              <a:rPr lang="nl-BE" sz="2000" dirty="0"/>
              <a:t>Na enige aarzeling ook het recht op eigenstandige verenigingen voor arbeiders.</a:t>
            </a:r>
            <a:endParaRPr lang="fr-BE" sz="2000" dirty="0"/>
          </a:p>
        </p:txBody>
      </p:sp>
      <p:sp>
        <p:nvSpPr>
          <p:cNvPr id="7" name="Rounded Rectangle 6"/>
          <p:cNvSpPr/>
          <p:nvPr/>
        </p:nvSpPr>
        <p:spPr>
          <a:xfrm>
            <a:off x="1259632" y="548680"/>
            <a:ext cx="7632848" cy="126452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15716" y="692696"/>
            <a:ext cx="6876764" cy="1055225"/>
          </a:xfrm>
          <a:prstGeom prst="rect">
            <a:avLst/>
          </a:prstGeom>
        </p:spPr>
        <p:txBody>
          <a:bodyPr wrap="square">
            <a:spAutoFit/>
          </a:bodyPr>
          <a:lstStyle/>
          <a:p>
            <a:pPr>
              <a:lnSpc>
                <a:spcPts val="2480"/>
              </a:lnSpc>
            </a:pPr>
            <a:r>
              <a:rPr lang="nl-BE" sz="2400" dirty="0">
                <a:solidFill>
                  <a:schemeClr val="bg1"/>
                </a:solidFill>
              </a:rPr>
              <a:t>De armoedige levensomstandigheden van toen niet alleen door caritatieve acties oplossen.</a:t>
            </a:r>
          </a:p>
          <a:p>
            <a:pPr>
              <a:lnSpc>
                <a:spcPts val="2480"/>
              </a:lnSpc>
            </a:pPr>
            <a:r>
              <a:rPr lang="nl-BE" sz="2400" dirty="0">
                <a:solidFill>
                  <a:schemeClr val="bg1"/>
                </a:solidFill>
              </a:rPr>
              <a:t>Er zijn </a:t>
            </a:r>
            <a:r>
              <a:rPr lang="nl-BE" sz="2400" b="1" dirty="0">
                <a:solidFill>
                  <a:schemeClr val="bg1"/>
                </a:solidFill>
              </a:rPr>
              <a:t>structuele aanpassingen </a:t>
            </a:r>
            <a:r>
              <a:rPr lang="nl-BE" sz="2400" dirty="0">
                <a:solidFill>
                  <a:schemeClr val="bg1"/>
                </a:solidFill>
              </a:rPr>
              <a:t>noodzakelijk:</a:t>
            </a:r>
          </a:p>
        </p:txBody>
      </p:sp>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r="69937"/>
          <a:stretch/>
        </p:blipFill>
        <p:spPr>
          <a:xfrm>
            <a:off x="-339900" y="-182233"/>
            <a:ext cx="2949682" cy="2805082"/>
          </a:xfrm>
          <a:prstGeom prst="rect">
            <a:avLst/>
          </a:prstGeom>
        </p:spPr>
      </p:pic>
    </p:spTree>
    <p:extLst>
      <p:ext uri="{BB962C8B-B14F-4D97-AF65-F5344CB8AC3E}">
        <p14:creationId xmlns:p14="http://schemas.microsoft.com/office/powerpoint/2010/main" val="152387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4178" t="51893" r="23066" b="31"/>
          <a:stretch/>
        </p:blipFill>
        <p:spPr>
          <a:xfrm>
            <a:off x="0" y="1"/>
            <a:ext cx="9144000"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26">
            <a:extLst>
              <a:ext uri="{FF2B5EF4-FFF2-40B4-BE49-F238E27FC236}">
                <a16:creationId xmlns:a16="http://schemas.microsoft.com/office/drawing/2014/main" id="{C1964BAE-84C0-4940-85BD-091438DFB38D}"/>
              </a:ext>
            </a:extLst>
          </p:cNvPr>
          <p:cNvCxnSpPr>
            <a:cxnSpLocks/>
          </p:cNvCxnSpPr>
          <p:nvPr/>
        </p:nvCxnSpPr>
        <p:spPr>
          <a:xfrm flipH="1">
            <a:off x="747038" y="0"/>
            <a:ext cx="29015"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2698565"/>
            <a:ext cx="9144000" cy="415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5576" y="1412775"/>
            <a:ext cx="7992888" cy="976505"/>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76053" y="1516348"/>
            <a:ext cx="8045564" cy="830997"/>
          </a:xfrm>
          <a:prstGeom prst="rect">
            <a:avLst/>
          </a:prstGeom>
        </p:spPr>
        <p:txBody>
          <a:bodyPr wrap="square">
            <a:spAutoFit/>
          </a:bodyPr>
          <a:lstStyle/>
          <a:p>
            <a:pPr lvl="1"/>
            <a:r>
              <a:rPr lang="nl-BE" sz="2400" b="1" dirty="0">
                <a:solidFill>
                  <a:schemeClr val="bg1"/>
                </a:solidFill>
              </a:rPr>
              <a:t>Solidariteit </a:t>
            </a:r>
            <a:r>
              <a:rPr lang="nl-BE" sz="2400" dirty="0"/>
              <a:t>als uitdrukking van verbondenheid tussen mens en natuur.</a:t>
            </a:r>
          </a:p>
        </p:txBody>
      </p:sp>
      <p:sp>
        <p:nvSpPr>
          <p:cNvPr id="25" name="TextBox 24"/>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827" y="4544067"/>
            <a:ext cx="2931747" cy="2198810"/>
          </a:xfrm>
          <a:prstGeom prst="rect">
            <a:avLst/>
          </a:prstGeom>
        </p:spPr>
      </p:pic>
      <p:sp>
        <p:nvSpPr>
          <p:cNvPr id="22" name="Rectangle 21"/>
          <p:cNvSpPr/>
          <p:nvPr/>
        </p:nvSpPr>
        <p:spPr>
          <a:xfrm>
            <a:off x="782148" y="2924939"/>
            <a:ext cx="7966316" cy="2893100"/>
          </a:xfrm>
          <a:prstGeom prst="rect">
            <a:avLst/>
          </a:prstGeom>
        </p:spPr>
        <p:txBody>
          <a:bodyPr wrap="square">
            <a:spAutoFit/>
          </a:bodyPr>
          <a:lstStyle/>
          <a:p>
            <a:r>
              <a:rPr lang="nl-BE" sz="2400" b="1" dirty="0">
                <a:solidFill>
                  <a:srgbClr val="FF992E"/>
                </a:solidFill>
              </a:rPr>
              <a:t>De zogenaamde ‘neutrale’ staat.</a:t>
            </a:r>
          </a:p>
          <a:p>
            <a:endParaRPr lang="nl-BE" dirty="0"/>
          </a:p>
          <a:p>
            <a:r>
              <a:rPr lang="nl-BE" sz="2000" dirty="0"/>
              <a:t>En bovendien… in het nadenken over een rechtvaardige samenleving moet men niet alleen rekening houden met de belangen van het eigen volk of de eigen natie, maar ook met de belangen van  vluchtelingen en migranten. </a:t>
            </a:r>
          </a:p>
          <a:p>
            <a:endParaRPr lang="nl-BE" sz="2000" dirty="0"/>
          </a:p>
          <a:p>
            <a:r>
              <a:rPr lang="nl-BE" sz="2000" b="1" dirty="0">
                <a:solidFill>
                  <a:srgbClr val="FF992E"/>
                </a:solidFill>
              </a:rPr>
              <a:t>Solidariteit gezien als ‘wereldsolidariteit</a:t>
            </a:r>
            <a:r>
              <a:rPr lang="nl-BE" sz="2000" dirty="0"/>
              <a:t>’  is het</a:t>
            </a:r>
          </a:p>
          <a:p>
            <a:r>
              <a:rPr lang="nl-BE" sz="2000" dirty="0"/>
              <a:t>radicale alternatief voor de globalisering van het</a:t>
            </a:r>
          </a:p>
          <a:p>
            <a:r>
              <a:rPr lang="nl-BE" sz="2000" dirty="0"/>
              <a:t>eigenbelang en de onverschilligheid.</a:t>
            </a:r>
          </a:p>
        </p:txBody>
      </p: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4"/>
            <a:ext cx="5803504" cy="1659147"/>
          </a:xfrm>
          <a:prstGeom prst="rect">
            <a:avLst/>
          </a:prstGeom>
        </p:spPr>
      </p:pic>
    </p:spTree>
    <p:extLst>
      <p:ext uri="{BB962C8B-B14F-4D97-AF65-F5344CB8AC3E}">
        <p14:creationId xmlns:p14="http://schemas.microsoft.com/office/powerpoint/2010/main" val="10558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10" y="1716223"/>
            <a:ext cx="11900454" cy="3402186"/>
          </a:xfrm>
          <a:prstGeom prst="rect">
            <a:avLst/>
          </a:prstGeom>
        </p:spPr>
      </p:pic>
    </p:spTree>
    <p:extLst>
      <p:ext uri="{BB962C8B-B14F-4D97-AF65-F5344CB8AC3E}">
        <p14:creationId xmlns:p14="http://schemas.microsoft.com/office/powerpoint/2010/main" val="224256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sp>
        <p:nvSpPr>
          <p:cNvPr id="10" name="Rectangle 9"/>
          <p:cNvSpPr/>
          <p:nvPr/>
        </p:nvSpPr>
        <p:spPr>
          <a:xfrm>
            <a:off x="0" y="1"/>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Liefde en barmhartigheid</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7038" y="0"/>
            <a:ext cx="42886"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1</a:t>
            </a:r>
          </a:p>
        </p:txBody>
      </p:sp>
      <p:sp>
        <p:nvSpPr>
          <p:cNvPr id="13" name="Rounded Rectangle 12"/>
          <p:cNvSpPr/>
          <p:nvPr/>
        </p:nvSpPr>
        <p:spPr>
          <a:xfrm>
            <a:off x="776054" y="2564905"/>
            <a:ext cx="8006758" cy="3312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20"/>
          <p:cNvSpPr/>
          <p:nvPr/>
        </p:nvSpPr>
        <p:spPr>
          <a:xfrm>
            <a:off x="818939" y="2564904"/>
            <a:ext cx="6633381" cy="3122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Liefde kun je niet reduceren tot individuele liefdadigheid. Zij is </a:t>
            </a:r>
            <a:r>
              <a:rPr lang="nl-BE" sz="2000" b="1" dirty="0">
                <a:solidFill>
                  <a:schemeClr val="bg1"/>
                </a:solidFill>
              </a:rPr>
              <a:t>intrinsiek verbonden met rechtvaardigheid </a:t>
            </a:r>
            <a:r>
              <a:rPr lang="nl-BE" sz="2000" dirty="0">
                <a:solidFill>
                  <a:schemeClr val="tx1"/>
                </a:solidFill>
              </a:rPr>
              <a:t>en ze geeft er een gelaat aan. </a:t>
            </a:r>
          </a:p>
          <a:p>
            <a:endParaRPr lang="nl-BE" sz="2000" dirty="0">
              <a:solidFill>
                <a:schemeClr val="tx1"/>
              </a:solidFill>
            </a:endParaRPr>
          </a:p>
          <a:p>
            <a:r>
              <a:rPr lang="nl-BE" sz="2000" dirty="0">
                <a:solidFill>
                  <a:schemeClr val="tx1"/>
                </a:solidFill>
              </a:rPr>
              <a:t>Er zal altijd nood zijn aan </a:t>
            </a:r>
            <a:r>
              <a:rPr lang="nl-BE" sz="2000" b="1" dirty="0">
                <a:solidFill>
                  <a:schemeClr val="bg1"/>
                </a:solidFill>
              </a:rPr>
              <a:t>spontane vormen van liefde en solidariteit </a:t>
            </a:r>
            <a:r>
              <a:rPr lang="nl-BE" sz="2000" dirty="0">
                <a:solidFill>
                  <a:schemeClr val="tx1"/>
                </a:solidFill>
              </a:rPr>
              <a:t>die er toe bijdragen dat het ‘eenieder’ van de rechtvaardige verdeling niet verglijdt naar anonieme en verzakelijkte relaties.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768" r="23401" b="28420"/>
          <a:stretch/>
        </p:blipFill>
        <p:spPr>
          <a:xfrm>
            <a:off x="6888951" y="4189948"/>
            <a:ext cx="1712296" cy="2119372"/>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193195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Liefde en barmhartigheid</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37057" y="878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1</a:t>
            </a:r>
          </a:p>
        </p:txBody>
      </p:sp>
      <p:sp>
        <p:nvSpPr>
          <p:cNvPr id="13" name="Rounded Rectangle 12"/>
          <p:cNvSpPr/>
          <p:nvPr/>
        </p:nvSpPr>
        <p:spPr>
          <a:xfrm>
            <a:off x="776054" y="2610947"/>
            <a:ext cx="8006758" cy="3122309"/>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20"/>
          <p:cNvSpPr/>
          <p:nvPr/>
        </p:nvSpPr>
        <p:spPr>
          <a:xfrm>
            <a:off x="818939" y="2708920"/>
            <a:ext cx="6633381" cy="254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Liefde personaliseert het structurele antwoord op problemen, terwijl de rechtvaardigheid gestalte krijgt in instituties. </a:t>
            </a:r>
          </a:p>
          <a:p>
            <a:endParaRPr lang="nl-BE" sz="2000" dirty="0">
              <a:solidFill>
                <a:schemeClr val="tx1"/>
              </a:solidFill>
            </a:endParaRPr>
          </a:p>
          <a:p>
            <a:r>
              <a:rPr lang="nl-BE" sz="2000" dirty="0">
                <a:solidFill>
                  <a:schemeClr val="tx1"/>
                </a:solidFill>
              </a:rPr>
              <a:t>In die zin is </a:t>
            </a:r>
            <a:r>
              <a:rPr lang="nl-BE" sz="2000" b="1" dirty="0">
                <a:solidFill>
                  <a:schemeClr val="bg1"/>
                </a:solidFill>
              </a:rPr>
              <a:t>liefde het hart van de sociale leer. </a:t>
            </a:r>
            <a:r>
              <a:rPr lang="nl-BE" sz="2000" dirty="0">
                <a:solidFill>
                  <a:schemeClr val="tx1"/>
                </a:solidFill>
              </a:rPr>
              <a:t>De inzet voor rechtvaardigheid mag nooit losgekoppeld worden van de ontmoeting met de concrete arme.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768" r="23401" b="28420"/>
          <a:stretch/>
        </p:blipFill>
        <p:spPr>
          <a:xfrm>
            <a:off x="6888951" y="4189948"/>
            <a:ext cx="1712296" cy="2119372"/>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186382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sp>
        <p:nvSpPr>
          <p:cNvPr id="10" name="Rectangle 9"/>
          <p:cNvSpPr/>
          <p:nvPr/>
        </p:nvSpPr>
        <p:spPr>
          <a:xfrm>
            <a:off x="0" y="0"/>
            <a:ext cx="9144000" cy="68749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Liefde en barmhartigheid</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7038" y="0"/>
            <a:ext cx="42885"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1</a:t>
            </a:r>
          </a:p>
        </p:txBody>
      </p:sp>
      <p:sp>
        <p:nvSpPr>
          <p:cNvPr id="15" name="Rectangle 14"/>
          <p:cNvSpPr/>
          <p:nvPr/>
        </p:nvSpPr>
        <p:spPr>
          <a:xfrm>
            <a:off x="0" y="2698565"/>
            <a:ext cx="9177734" cy="415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4336" y="3118316"/>
            <a:ext cx="4857784" cy="3046988"/>
          </a:xfrm>
          <a:prstGeom prst="rect">
            <a:avLst/>
          </a:prstGeom>
        </p:spPr>
        <p:txBody>
          <a:bodyPr wrap="square">
            <a:spAutoFit/>
          </a:bodyPr>
          <a:lstStyle/>
          <a:p>
            <a:r>
              <a:rPr lang="nl-BE" sz="2400" i="1" dirty="0"/>
              <a:t>“Wij mensen zijn verenigd als broeders en zusters in een wonderlijke pelgrimstocht samen geweven door de liefde van God voor alle schepselen die ons ook verenigt in een diepe affectie voor broeder zon, zuster maan, broeder rivier en moeder aarde.”</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131" y="2707792"/>
            <a:ext cx="3112655" cy="4150207"/>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21098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sp>
        <p:nvSpPr>
          <p:cNvPr id="10" name="Rectangle 9"/>
          <p:cNvSpPr/>
          <p:nvPr/>
        </p:nvSpPr>
        <p:spPr>
          <a:xfrm>
            <a:off x="0" y="1"/>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Toekomstgerichte </a:t>
            </a:r>
            <a:r>
              <a:rPr lang="nl-BE" sz="2400" b="1" dirty="0">
                <a:solidFill>
                  <a:schemeClr val="bg1"/>
                </a:solidFill>
              </a:rPr>
              <a:t>verbeeldingskracht</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9482" y="47231"/>
            <a:ext cx="6094" cy="681076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3" name="Rounded Rectangle 12"/>
          <p:cNvSpPr/>
          <p:nvPr/>
        </p:nvSpPr>
        <p:spPr>
          <a:xfrm>
            <a:off x="776054" y="2466931"/>
            <a:ext cx="8006758" cy="3698373"/>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20"/>
          <p:cNvSpPr/>
          <p:nvPr/>
        </p:nvSpPr>
        <p:spPr>
          <a:xfrm>
            <a:off x="824686" y="2619697"/>
            <a:ext cx="6705389" cy="2978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Het gaat om een verbeelding die ons in staat stelt ‘in het heden de veronachtzaamde mogelijkheden die erin verborgen zijn’ te ontdekken en dit heden ‘te richten op een betere toekomst’.</a:t>
            </a:r>
          </a:p>
          <a:p>
            <a:endParaRPr lang="nl-BE" sz="2000" dirty="0">
              <a:solidFill>
                <a:schemeClr val="tx1"/>
              </a:solidFill>
            </a:endParaRPr>
          </a:p>
          <a:p>
            <a:r>
              <a:rPr lang="nl-BE" sz="2000" dirty="0">
                <a:solidFill>
                  <a:schemeClr val="tx1"/>
                </a:solidFill>
              </a:rPr>
              <a:t>Het stelt de mens in staat om </a:t>
            </a:r>
            <a:r>
              <a:rPr lang="nl-BE" sz="2000" dirty="0">
                <a:solidFill>
                  <a:schemeClr val="bg1"/>
                </a:solidFill>
              </a:rPr>
              <a:t>‘</a:t>
            </a:r>
            <a:r>
              <a:rPr lang="nl-BE" sz="2000" b="1" dirty="0">
                <a:solidFill>
                  <a:schemeClr val="bg1"/>
                </a:solidFill>
              </a:rPr>
              <a:t>onophoudelijk de horizon’ te doorbreken waarmee hij ‘zekerheid kan vinden’, </a:t>
            </a:r>
            <a:r>
              <a:rPr lang="nl-BE" sz="2000" dirty="0">
                <a:solidFill>
                  <a:schemeClr val="tx1"/>
                </a:solidFill>
              </a:rPr>
              <a:t>als ook om de grenzen te doorbreken ‘waartoe hij zijn handelen zou willen beperken’.</a:t>
            </a:r>
            <a:endParaRPr lang="fr-BE" sz="2000" dirty="0">
              <a:solidFill>
                <a:schemeClr val="tx1"/>
              </a:solidFill>
            </a:endParaRPr>
          </a:p>
        </p:txBody>
      </p:sp>
      <p:pic>
        <p:nvPicPr>
          <p:cNvPr id="17" name="Afbeelding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15558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0"/>
            <a:ext cx="9144001" cy="6858000"/>
          </a:xfrm>
          <a:prstGeom prst="rect">
            <a:avLst/>
          </a:prstGeom>
        </p:spPr>
      </p:pic>
      <p:sp>
        <p:nvSpPr>
          <p:cNvPr id="10" name="Rectangle 9"/>
          <p:cNvSpPr/>
          <p:nvPr/>
        </p:nvSpPr>
        <p:spPr>
          <a:xfrm>
            <a:off x="0" y="1"/>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Toekomstgerichte </a:t>
            </a:r>
            <a:r>
              <a:rPr lang="nl-BE" sz="2400" b="1" dirty="0">
                <a:solidFill>
                  <a:schemeClr val="bg1"/>
                </a:solidFill>
              </a:rPr>
              <a:t>verbeeldingskracht</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7038" y="0"/>
            <a:ext cx="29016" cy="6821835"/>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3" name="Rounded Rectangle 12"/>
          <p:cNvSpPr/>
          <p:nvPr/>
        </p:nvSpPr>
        <p:spPr>
          <a:xfrm>
            <a:off x="776054" y="2466931"/>
            <a:ext cx="8006758" cy="4130421"/>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20"/>
          <p:cNvSpPr/>
          <p:nvPr/>
        </p:nvSpPr>
        <p:spPr>
          <a:xfrm>
            <a:off x="816409" y="2966824"/>
            <a:ext cx="5160254" cy="2736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tx1"/>
                </a:solidFill>
              </a:rPr>
              <a:t>Bij het definiëren en oplossen van problemen zijn individuen en vooral groepen geneigd onze gevestigde mentale modellen te downloaden. Die zijn ons vertrouwd. </a:t>
            </a:r>
          </a:p>
          <a:p>
            <a:endParaRPr lang="nl-BE" sz="2000" dirty="0">
              <a:solidFill>
                <a:schemeClr val="tx1"/>
              </a:solidFill>
            </a:endParaRPr>
          </a:p>
          <a:p>
            <a:r>
              <a:rPr lang="nl-BE" sz="2000" dirty="0">
                <a:solidFill>
                  <a:schemeClr val="tx1"/>
                </a:solidFill>
              </a:rPr>
              <a:t>Zij bieden een veilig kader en ze hebben de neiging het ‘positieve status quo’ te verzekeren.</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6" t="1234" r="26231" b="-1234"/>
          <a:stretch/>
        </p:blipFill>
        <p:spPr>
          <a:xfrm>
            <a:off x="6080449" y="2466931"/>
            <a:ext cx="3080681" cy="4208697"/>
          </a:xfrm>
          <a:prstGeom prst="rect">
            <a:avLst/>
          </a:prstGeom>
        </p:spPr>
      </p:pic>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134434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47231"/>
            <a:ext cx="9144001" cy="6858000"/>
          </a:xfrm>
          <a:prstGeom prst="rect">
            <a:avLst/>
          </a:prstGeom>
        </p:spPr>
      </p:pic>
      <p:sp>
        <p:nvSpPr>
          <p:cNvPr id="10" name="Rectangle 9"/>
          <p:cNvSpPr/>
          <p:nvPr/>
        </p:nvSpPr>
        <p:spPr>
          <a:xfrm>
            <a:off x="0" y="0"/>
            <a:ext cx="9144000" cy="68749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Toekomstgerichte </a:t>
            </a:r>
            <a:r>
              <a:rPr lang="nl-BE" sz="2400" b="1" dirty="0">
                <a:solidFill>
                  <a:schemeClr val="bg1"/>
                </a:solidFill>
              </a:rPr>
              <a:t>verbeeldingskracht</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7038" y="4723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5" name="Rectangle 14"/>
          <p:cNvSpPr/>
          <p:nvPr/>
        </p:nvSpPr>
        <p:spPr>
          <a:xfrm>
            <a:off x="0" y="2549728"/>
            <a:ext cx="9177734" cy="4436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2148" y="3068960"/>
            <a:ext cx="7966316" cy="3200876"/>
          </a:xfrm>
          <a:prstGeom prst="rect">
            <a:avLst/>
          </a:prstGeom>
        </p:spPr>
        <p:txBody>
          <a:bodyPr wrap="square">
            <a:spAutoFit/>
          </a:bodyPr>
          <a:lstStyle/>
          <a:p>
            <a:r>
              <a:rPr lang="nl-BE" sz="2400" b="1" dirty="0">
                <a:solidFill>
                  <a:srgbClr val="FF992E"/>
                </a:solidFill>
              </a:rPr>
              <a:t>De uitdaging: onze aandachtstructuur meer diepte geven</a:t>
            </a:r>
          </a:p>
          <a:p>
            <a:endParaRPr lang="nl-BE" dirty="0"/>
          </a:p>
          <a:p>
            <a:r>
              <a:rPr lang="nl-BE" sz="2000" dirty="0"/>
              <a:t>Aandacht schenken aan de </a:t>
            </a:r>
            <a:r>
              <a:rPr lang="nl-BE" sz="2000" b="1" dirty="0">
                <a:solidFill>
                  <a:srgbClr val="FF992E"/>
                </a:solidFill>
              </a:rPr>
              <a:t>diepere niveaus van bewustzijn</a:t>
            </a:r>
            <a:r>
              <a:rPr lang="nl-BE" sz="2000" dirty="0"/>
              <a:t>, meer bepaald: aan de diepere onderstroom van de evolutie van de wereld waarin God alles beweegt naar de realisering van het goede, ondanks weerstanden.   </a:t>
            </a:r>
            <a:endParaRPr lang="fr-BE" sz="2000" dirty="0"/>
          </a:p>
          <a:p>
            <a:r>
              <a:rPr lang="nl-BE" sz="2000" b="1" dirty="0">
                <a:solidFill>
                  <a:srgbClr val="FF992E"/>
                </a:solidFill>
              </a:rPr>
              <a:t>Niet alleen herinterpreteren, maar zich engageren en regenereren</a:t>
            </a:r>
            <a:r>
              <a:rPr lang="nl-BE" sz="2000" dirty="0"/>
              <a:t>, zich inschrijven in de beweging van de geschiedenis naar een toekomst die in de goede richting manifest wil worden in elk van ons en in elke gemeenschap.</a:t>
            </a:r>
          </a:p>
          <a:p>
            <a:endParaRPr lang="fr-BE" sz="2000" dirty="0"/>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93538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383" t="31918" r="29534"/>
          <a:stretch/>
        </p:blipFill>
        <p:spPr>
          <a:xfrm>
            <a:off x="0" y="47231"/>
            <a:ext cx="9144001" cy="6858000"/>
          </a:xfrm>
          <a:prstGeom prst="rect">
            <a:avLst/>
          </a:prstGeom>
        </p:spPr>
      </p:pic>
      <p:sp>
        <p:nvSpPr>
          <p:cNvPr id="10" name="Rectangle 9"/>
          <p:cNvSpPr/>
          <p:nvPr/>
        </p:nvSpPr>
        <p:spPr>
          <a:xfrm>
            <a:off x="0" y="0"/>
            <a:ext cx="9144000" cy="68749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9924" y="1495496"/>
            <a:ext cx="7992888" cy="70936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438" y="1606984"/>
            <a:ext cx="8045564" cy="461665"/>
          </a:xfrm>
          <a:prstGeom prst="rect">
            <a:avLst/>
          </a:prstGeom>
        </p:spPr>
        <p:txBody>
          <a:bodyPr wrap="square">
            <a:spAutoFit/>
          </a:bodyPr>
          <a:lstStyle/>
          <a:p>
            <a:r>
              <a:rPr lang="nl-BE" sz="2400" b="1" dirty="0"/>
              <a:t>Toekomstgerichte </a:t>
            </a:r>
            <a:r>
              <a:rPr lang="nl-BE" sz="2400" b="1" dirty="0">
                <a:solidFill>
                  <a:schemeClr val="bg1"/>
                </a:solidFill>
              </a:rPr>
              <a:t>verbeeldingskracht</a:t>
            </a:r>
          </a:p>
        </p:txBody>
      </p:sp>
      <p:cxnSp>
        <p:nvCxnSpPr>
          <p:cNvPr id="18" name="Straight Connector 26">
            <a:extLst>
              <a:ext uri="{FF2B5EF4-FFF2-40B4-BE49-F238E27FC236}">
                <a16:creationId xmlns:a16="http://schemas.microsoft.com/office/drawing/2014/main" id="{877A1FD5-472E-4670-9F58-47B50A680EA1}"/>
              </a:ext>
            </a:extLst>
          </p:cNvPr>
          <p:cNvCxnSpPr>
            <a:cxnSpLocks/>
          </p:cNvCxnSpPr>
          <p:nvPr/>
        </p:nvCxnSpPr>
        <p:spPr>
          <a:xfrm flipH="1">
            <a:off x="747038" y="4723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573" y="1445875"/>
            <a:ext cx="595035" cy="830997"/>
          </a:xfrm>
          <a:prstGeom prst="rect">
            <a:avLst/>
          </a:prstGeom>
          <a:noFill/>
        </p:spPr>
        <p:txBody>
          <a:bodyPr wrap="none" rtlCol="0">
            <a:spAutoFit/>
          </a:bodyPr>
          <a:lstStyle/>
          <a:p>
            <a:r>
              <a:rPr lang="en-US" sz="4800" b="1" dirty="0">
                <a:solidFill>
                  <a:srgbClr val="FF0000"/>
                </a:solidFill>
                <a:latin typeface="Arial Black" charset="0"/>
                <a:ea typeface="Arial Black" charset="0"/>
                <a:cs typeface="Arial Black" charset="0"/>
              </a:rPr>
              <a:t>2</a:t>
            </a:r>
          </a:p>
        </p:txBody>
      </p:sp>
      <p:sp>
        <p:nvSpPr>
          <p:cNvPr id="15" name="Rectangle 14"/>
          <p:cNvSpPr/>
          <p:nvPr/>
        </p:nvSpPr>
        <p:spPr>
          <a:xfrm>
            <a:off x="0" y="2549728"/>
            <a:ext cx="9177734" cy="4436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2148" y="3032373"/>
            <a:ext cx="7966316" cy="1692771"/>
          </a:xfrm>
          <a:prstGeom prst="rect">
            <a:avLst/>
          </a:prstGeom>
        </p:spPr>
        <p:txBody>
          <a:bodyPr wrap="square">
            <a:spAutoFit/>
          </a:bodyPr>
          <a:lstStyle/>
          <a:p>
            <a:r>
              <a:rPr lang="nl-BE" sz="2400" b="1" dirty="0">
                <a:solidFill>
                  <a:srgbClr val="FF992E"/>
                </a:solidFill>
              </a:rPr>
              <a:t>De uitdaging: Onze aandachtstructuur meer diepte geven</a:t>
            </a:r>
          </a:p>
          <a:p>
            <a:endParaRPr lang="fr-BE" sz="2000" dirty="0"/>
          </a:p>
          <a:p>
            <a:r>
              <a:rPr lang="nl-BE" sz="2000" dirty="0"/>
              <a:t>Authentieke heelheid is het resultaat van de intuïtieve geest. Het is een </a:t>
            </a:r>
            <a:r>
              <a:rPr lang="nl-BE" sz="2000" b="1" dirty="0">
                <a:solidFill>
                  <a:srgbClr val="FF992E"/>
                </a:solidFill>
              </a:rPr>
              <a:t>op zoek gaan naar je hoogste eigen zelf als gemeenschapswezen </a:t>
            </a:r>
            <a:r>
              <a:rPr lang="nl-BE" sz="2000" dirty="0"/>
              <a:t>dat ook het beste toekomstpotentieel in zich draagt.			</a:t>
            </a:r>
          </a:p>
        </p:txBody>
      </p: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76" y="-182725"/>
            <a:ext cx="5866744" cy="1677226"/>
          </a:xfrm>
          <a:prstGeom prst="rect">
            <a:avLst/>
          </a:prstGeom>
        </p:spPr>
      </p:pic>
    </p:spTree>
    <p:extLst>
      <p:ext uri="{BB962C8B-B14F-4D97-AF65-F5344CB8AC3E}">
        <p14:creationId xmlns:p14="http://schemas.microsoft.com/office/powerpoint/2010/main" val="18861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9376"/>
          </a:xfrm>
          <a:prstGeom prst="rect">
            <a:avLst/>
          </a:prstGeom>
        </p:spPr>
      </p:pic>
      <p:sp>
        <p:nvSpPr>
          <p:cNvPr id="8" name="TextBox 4"/>
          <p:cNvSpPr txBox="1"/>
          <p:nvPr/>
        </p:nvSpPr>
        <p:spPr>
          <a:xfrm>
            <a:off x="539552" y="899141"/>
            <a:ext cx="8136904" cy="1272143"/>
          </a:xfrm>
          <a:prstGeom prst="rect">
            <a:avLst/>
          </a:prstGeom>
          <a:noFill/>
          <a:effectLst/>
        </p:spPr>
        <p:txBody>
          <a:bodyPr wrap="square" rtlCol="0">
            <a:spAutoFit/>
          </a:bodyPr>
          <a:lstStyle/>
          <a:p>
            <a:pPr>
              <a:lnSpc>
                <a:spcPts val="4560"/>
              </a:lnSpc>
            </a:pPr>
            <a:r>
              <a:rPr lang="en-US" sz="4800" b="1" dirty="0">
                <a:solidFill>
                  <a:schemeClr val="accent5">
                    <a:lumMod val="75000"/>
                  </a:schemeClr>
                </a:solidFill>
              </a:rPr>
              <a:t>VAN RERUM NOVARUM </a:t>
            </a:r>
          </a:p>
          <a:p>
            <a:pPr>
              <a:lnSpc>
                <a:spcPts val="4560"/>
              </a:lnSpc>
            </a:pPr>
            <a:r>
              <a:rPr lang="en-US" sz="4800" b="1" dirty="0">
                <a:solidFill>
                  <a:schemeClr val="accent5">
                    <a:lumMod val="75000"/>
                  </a:schemeClr>
                </a:solidFill>
              </a:rPr>
              <a:t>TOT LAUDATO SI</a:t>
            </a:r>
          </a:p>
        </p:txBody>
      </p:sp>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r="69937"/>
          <a:stretch/>
        </p:blipFill>
        <p:spPr>
          <a:xfrm>
            <a:off x="6349183" y="44624"/>
            <a:ext cx="2949682" cy="2805082"/>
          </a:xfrm>
          <a:prstGeom prst="rect">
            <a:avLst/>
          </a:prstGeom>
        </p:spPr>
      </p:pic>
    </p:spTree>
    <p:extLst>
      <p:ext uri="{BB962C8B-B14F-4D97-AF65-F5344CB8AC3E}">
        <p14:creationId xmlns:p14="http://schemas.microsoft.com/office/powerpoint/2010/main" val="396945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611" b="19450"/>
          <a:stretch/>
        </p:blipFill>
        <p:spPr>
          <a:xfrm>
            <a:off x="-1" y="1681963"/>
            <a:ext cx="9173741" cy="5779485"/>
          </a:xfrm>
          <a:prstGeom prst="rect">
            <a:avLst/>
          </a:prstGeom>
        </p:spPr>
      </p:pic>
      <p:sp>
        <p:nvSpPr>
          <p:cNvPr id="9" name="Rounded Rectangle 8"/>
          <p:cNvSpPr/>
          <p:nvPr/>
        </p:nvSpPr>
        <p:spPr>
          <a:xfrm>
            <a:off x="2987824" y="1196752"/>
            <a:ext cx="5904656" cy="3133696"/>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31840" y="2034135"/>
            <a:ext cx="5688632" cy="1323439"/>
          </a:xfrm>
          <a:prstGeom prst="rect">
            <a:avLst/>
          </a:prstGeom>
          <a:noFill/>
        </p:spPr>
        <p:txBody>
          <a:bodyPr wrap="square" rtlCol="0">
            <a:spAutoFit/>
          </a:bodyPr>
          <a:lstStyle/>
          <a:p>
            <a:pPr lvl="1"/>
            <a:r>
              <a:rPr lang="nl-BE" sz="2000" b="1" dirty="0"/>
              <a:t>Focus op drie aspecten: </a:t>
            </a:r>
          </a:p>
          <a:p>
            <a:pPr lvl="1"/>
            <a:r>
              <a:rPr lang="nl-BE" sz="2000" dirty="0"/>
              <a:t>1. De methode</a:t>
            </a:r>
          </a:p>
          <a:p>
            <a:pPr lvl="1"/>
            <a:r>
              <a:rPr lang="nl-BE" sz="2000" dirty="0"/>
              <a:t>2. De principes</a:t>
            </a:r>
          </a:p>
          <a:p>
            <a:pPr lvl="1"/>
            <a:r>
              <a:rPr lang="nl-BE" sz="2000" dirty="0"/>
              <a:t>3. Visie op de toekomst </a:t>
            </a:r>
            <a:endParaRPr lang="fr-BE" sz="2000" dirty="0"/>
          </a:p>
        </p:txBody>
      </p:sp>
      <p:sp>
        <p:nvSpPr>
          <p:cNvPr id="7" name="Rounded Rectangle 6"/>
          <p:cNvSpPr/>
          <p:nvPr/>
        </p:nvSpPr>
        <p:spPr>
          <a:xfrm>
            <a:off x="1259632" y="548680"/>
            <a:ext cx="7632848" cy="126452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15716" y="822167"/>
            <a:ext cx="6876764" cy="734625"/>
          </a:xfrm>
          <a:prstGeom prst="rect">
            <a:avLst/>
          </a:prstGeom>
        </p:spPr>
        <p:txBody>
          <a:bodyPr wrap="square">
            <a:spAutoFit/>
          </a:bodyPr>
          <a:lstStyle/>
          <a:p>
            <a:pPr>
              <a:lnSpc>
                <a:spcPts val="2480"/>
              </a:lnSpc>
            </a:pPr>
            <a:r>
              <a:rPr lang="nl-BE" sz="2400" dirty="0">
                <a:solidFill>
                  <a:schemeClr val="bg1"/>
                </a:solidFill>
              </a:rPr>
              <a:t>Met als bijzondere klemtoon: </a:t>
            </a:r>
            <a:r>
              <a:rPr lang="nl-BE" sz="2400" b="1" dirty="0">
                <a:solidFill>
                  <a:srgbClr val="FFC000"/>
                </a:solidFill>
              </a:rPr>
              <a:t>de liefde van Christus gaat uit naar de kleinen en hen die onrecht lijden.</a:t>
            </a:r>
          </a:p>
        </p:txBody>
      </p:sp>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r="69937"/>
          <a:stretch/>
        </p:blipFill>
        <p:spPr>
          <a:xfrm>
            <a:off x="-339900" y="-182233"/>
            <a:ext cx="2949682" cy="2805082"/>
          </a:xfrm>
          <a:prstGeom prst="rect">
            <a:avLst/>
          </a:prstGeom>
        </p:spPr>
      </p:pic>
    </p:spTree>
    <p:extLst>
      <p:ext uri="{BB962C8B-B14F-4D97-AF65-F5344CB8AC3E}">
        <p14:creationId xmlns:p14="http://schemas.microsoft.com/office/powerpoint/2010/main" val="7648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1301" r="336" b="30"/>
          <a:stretch/>
        </p:blipFill>
        <p:spPr>
          <a:xfrm>
            <a:off x="0" y="-96341"/>
            <a:ext cx="10260632" cy="6954341"/>
          </a:xfrm>
          <a:prstGeom prst="rect">
            <a:avLst/>
          </a:prstGeom>
        </p:spPr>
      </p:pic>
      <p:sp>
        <p:nvSpPr>
          <p:cNvPr id="3" name="Rectangle 2"/>
          <p:cNvSpPr/>
          <p:nvPr/>
        </p:nvSpPr>
        <p:spPr>
          <a:xfrm>
            <a:off x="467544" y="908720"/>
            <a:ext cx="7992888" cy="1366528"/>
          </a:xfrm>
          <a:prstGeom prst="rect">
            <a:avLst/>
          </a:prstGeom>
        </p:spPr>
        <p:txBody>
          <a:bodyPr wrap="square">
            <a:spAutoFit/>
          </a:bodyPr>
          <a:lstStyle/>
          <a:p>
            <a:pPr>
              <a:lnSpc>
                <a:spcPct val="115000"/>
              </a:lnSpc>
              <a:spcAft>
                <a:spcPts val="1000"/>
              </a:spcAft>
            </a:pPr>
            <a:r>
              <a:rPr lang="nl-BE" dirty="0">
                <a:latin typeface="Calibri" charset="0"/>
                <a:ea typeface="Calibri" charset="0"/>
                <a:cs typeface="Times New Roman" charset="0"/>
              </a:rPr>
              <a:t>Deze powerpointpresentatie werd samengesteld onder supervisie en op basis van teksten van Dr. Johan Verstraeten, professor aan de faculteit theologie en religiewetenschappen aan de KU Leuven (Katholieke Universiteit van Leuven) en directeur van het Centrum voor de studie van de sociale leer van de kerk.</a:t>
            </a:r>
          </a:p>
        </p:txBody>
      </p:sp>
    </p:spTree>
    <p:extLst>
      <p:ext uri="{BB962C8B-B14F-4D97-AF65-F5344CB8AC3E}">
        <p14:creationId xmlns:p14="http://schemas.microsoft.com/office/powerpoint/2010/main" val="13699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1301" r="336" b="30"/>
          <a:stretch/>
        </p:blipFill>
        <p:spPr>
          <a:xfrm>
            <a:off x="0" y="-96341"/>
            <a:ext cx="10260632" cy="6954341"/>
          </a:xfrm>
          <a:prstGeom prst="rect">
            <a:avLst/>
          </a:prstGeom>
        </p:spPr>
      </p:pic>
      <p:sp>
        <p:nvSpPr>
          <p:cNvPr id="3" name="Rectangle 2"/>
          <p:cNvSpPr/>
          <p:nvPr/>
        </p:nvSpPr>
        <p:spPr>
          <a:xfrm>
            <a:off x="467544" y="724018"/>
            <a:ext cx="7992888" cy="1984902"/>
          </a:xfrm>
          <a:prstGeom prst="rect">
            <a:avLst/>
          </a:prstGeom>
        </p:spPr>
        <p:txBody>
          <a:bodyPr wrap="square">
            <a:spAutoFit/>
          </a:bodyPr>
          <a:lstStyle/>
          <a:p>
            <a:pPr>
              <a:lnSpc>
                <a:spcPct val="115000"/>
              </a:lnSpc>
              <a:spcAft>
                <a:spcPts val="1000"/>
              </a:spcAft>
            </a:pPr>
            <a:r>
              <a:rPr lang="nl-BE">
                <a:latin typeface="Calibri" charset="0"/>
                <a:ea typeface="Calibri" charset="0"/>
                <a:cs typeface="Times New Roman" charset="0"/>
              </a:rPr>
              <a:t>We </a:t>
            </a:r>
            <a:r>
              <a:rPr lang="nl-BE" dirty="0">
                <a:latin typeface="Calibri" charset="0"/>
                <a:ea typeface="Calibri" charset="0"/>
                <a:cs typeface="Times New Roman" charset="0"/>
              </a:rPr>
              <a:t>kozen ervoor om de inhoudelijke kernelementen van zijn visie zo getrouw mogelijk in de presentatie te verwerken. Voor vormingswerkers, leerkrachten of verantwoordelijken van sociale bewegingen biedt dit een voldoende stevige basis om zelf met deze presentatie aan de slag te gaan. In allerlei vormingssituaties kunnen zij de inhoud ervan voorzien van  eigen complementaire toelichting en commentaar. </a:t>
            </a:r>
            <a:endParaRPr lang="en-US" dirty="0">
              <a:latin typeface="Calibri" charset="0"/>
              <a:ea typeface="Calibri" charset="0"/>
              <a:cs typeface="Times New Roman" charset="0"/>
            </a:endParaRPr>
          </a:p>
        </p:txBody>
      </p:sp>
    </p:spTree>
    <p:extLst>
      <p:ext uri="{BB962C8B-B14F-4D97-AF65-F5344CB8AC3E}">
        <p14:creationId xmlns:p14="http://schemas.microsoft.com/office/powerpoint/2010/main" val="119757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1301" r="336" b="30"/>
          <a:stretch/>
        </p:blipFill>
        <p:spPr>
          <a:xfrm>
            <a:off x="0" y="-96341"/>
            <a:ext cx="10260632" cy="6954341"/>
          </a:xfrm>
          <a:prstGeom prst="rect">
            <a:avLst/>
          </a:prstGeom>
        </p:spPr>
      </p:pic>
      <p:sp>
        <p:nvSpPr>
          <p:cNvPr id="2" name="Rectangle 1"/>
          <p:cNvSpPr/>
          <p:nvPr/>
        </p:nvSpPr>
        <p:spPr>
          <a:xfrm>
            <a:off x="827584" y="620688"/>
            <a:ext cx="7272808" cy="1366528"/>
          </a:xfrm>
          <a:prstGeom prst="rect">
            <a:avLst/>
          </a:prstGeom>
        </p:spPr>
        <p:txBody>
          <a:bodyPr wrap="square">
            <a:spAutoFit/>
          </a:bodyPr>
          <a:lstStyle/>
          <a:p>
            <a:pPr>
              <a:lnSpc>
                <a:spcPct val="115000"/>
              </a:lnSpc>
              <a:spcAft>
                <a:spcPts val="1000"/>
              </a:spcAft>
            </a:pPr>
            <a:r>
              <a:rPr lang="nl-BE" dirty="0">
                <a:latin typeface="Calibri" charset="0"/>
                <a:ea typeface="Calibri" charset="0"/>
                <a:cs typeface="Times New Roman" charset="0"/>
              </a:rPr>
              <a:t>We stellen deze </a:t>
            </a:r>
            <a:r>
              <a:rPr lang="nl-BE" dirty="0" err="1">
                <a:latin typeface="Calibri" charset="0"/>
                <a:ea typeface="Calibri" charset="0"/>
                <a:cs typeface="Times New Roman" charset="0"/>
              </a:rPr>
              <a:t>powerpointpresentatie</a:t>
            </a:r>
            <a:r>
              <a:rPr lang="nl-BE" dirty="0">
                <a:latin typeface="Calibri" charset="0"/>
                <a:ea typeface="Calibri" charset="0"/>
                <a:cs typeface="Times New Roman" charset="0"/>
              </a:rPr>
              <a:t> ter beschikking in het Nederlands, het Frans, het Engels, het Duits, het Italiaans en het Spaans. Voor wie over bepaalde inhoudelijke aspecten contact wil leggen met Prof. Johan Verstraeten kan dit via zijn e-mail: Johan.verstraeten@kuleuven.be  </a:t>
            </a:r>
            <a:endParaRPr lang="en-US" dirty="0">
              <a:latin typeface="Calibri" charset="0"/>
              <a:ea typeface="Calibri" charset="0"/>
              <a:cs typeface="Times New Roman" charset="0"/>
            </a:endParaRPr>
          </a:p>
        </p:txBody>
      </p:sp>
    </p:spTree>
    <p:extLst>
      <p:ext uri="{BB962C8B-B14F-4D97-AF65-F5344CB8AC3E}">
        <p14:creationId xmlns:p14="http://schemas.microsoft.com/office/powerpoint/2010/main" val="116316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047" y="5733256"/>
            <a:ext cx="7644337" cy="410882"/>
          </a:xfrm>
          <a:prstGeom prst="rect">
            <a:avLst/>
          </a:prstGeom>
          <a:noFill/>
        </p:spPr>
        <p:txBody>
          <a:bodyPr wrap="none" rtlCol="0">
            <a:spAutoFit/>
          </a:bodyPr>
          <a:lstStyle/>
          <a:p>
            <a:pPr>
              <a:lnSpc>
                <a:spcPct val="115000"/>
              </a:lnSpc>
              <a:spcAft>
                <a:spcPts val="1000"/>
              </a:spcAft>
            </a:pPr>
            <a:r>
              <a:rPr lang="nl-BE" dirty="0">
                <a:latin typeface="Calibri" charset="0"/>
                <a:ea typeface="Calibri" charset="0"/>
                <a:cs typeface="Times New Roman" charset="0"/>
              </a:rPr>
              <a:t>Dit is een initiatief van Horizonmedia vzw ism EZA en de Europese Sociale Week.</a:t>
            </a:r>
            <a:endParaRPr lang="en-US" dirty="0">
              <a:latin typeface="Calibri" charset="0"/>
              <a:ea typeface="Calibri" charset="0"/>
              <a:cs typeface="Times New Roma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4869160"/>
            <a:ext cx="1317058" cy="732284"/>
          </a:xfrm>
          <a:prstGeom prst="rect">
            <a:avLst/>
          </a:prstGeom>
        </p:spPr>
      </p:pic>
      <p:pic>
        <p:nvPicPr>
          <p:cNvPr id="6" name="Picture 5"/>
          <p:cNvPicPr>
            <a:picLocks noChangeAspect="1"/>
          </p:cNvPicPr>
          <p:nvPr/>
        </p:nvPicPr>
        <p:blipFill>
          <a:blip r:embed="rId3"/>
          <a:stretch>
            <a:fillRect/>
          </a:stretch>
        </p:blipFill>
        <p:spPr>
          <a:xfrm>
            <a:off x="467544" y="4869160"/>
            <a:ext cx="2044576" cy="631751"/>
          </a:xfrm>
          <a:prstGeom prst="rect">
            <a:avLst/>
          </a:prstGeom>
        </p:spPr>
      </p:pic>
      <p:pic>
        <p:nvPicPr>
          <p:cNvPr id="7" name="Afbeelding 6"/>
          <p:cNvPicPr>
            <a:picLocks noChangeAspect="1"/>
          </p:cNvPicPr>
          <p:nvPr/>
        </p:nvPicPr>
        <p:blipFill>
          <a:blip r:embed="rId4"/>
          <a:stretch>
            <a:fillRect/>
          </a:stretch>
        </p:blipFill>
        <p:spPr>
          <a:xfrm>
            <a:off x="4788024" y="4792279"/>
            <a:ext cx="742752" cy="805965"/>
          </a:xfrm>
          <a:prstGeom prst="rect">
            <a:avLst/>
          </a:prstGeom>
        </p:spPr>
      </p:pic>
    </p:spTree>
    <p:extLst>
      <p:ext uri="{BB962C8B-B14F-4D97-AF65-F5344CB8AC3E}">
        <p14:creationId xmlns:p14="http://schemas.microsoft.com/office/powerpoint/2010/main" val="152384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66" y="1716223"/>
            <a:ext cx="11900454" cy="3402186"/>
          </a:xfrm>
          <a:prstGeom prst="rect">
            <a:avLst/>
          </a:prstGeom>
        </p:spPr>
      </p:pic>
    </p:spTree>
    <p:extLst>
      <p:ext uri="{BB962C8B-B14F-4D97-AF65-F5344CB8AC3E}">
        <p14:creationId xmlns:p14="http://schemas.microsoft.com/office/powerpoint/2010/main" val="363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376" r="11223" b="4756"/>
          <a:stretch/>
        </p:blipFill>
        <p:spPr>
          <a:xfrm>
            <a:off x="0" y="0"/>
            <a:ext cx="9144000" cy="6858000"/>
          </a:xfrm>
          <a:prstGeom prst="rect">
            <a:avLst/>
          </a:prstGeom>
        </p:spPr>
      </p:pic>
      <p:sp>
        <p:nvSpPr>
          <p:cNvPr id="10" name="Rectangle 9"/>
          <p:cNvSpPr/>
          <p:nvPr/>
        </p:nvSpPr>
        <p:spPr>
          <a:xfrm>
            <a:off x="0" y="1"/>
            <a:ext cx="9144000" cy="68629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82148" y="1850658"/>
            <a:ext cx="7992888" cy="1578342"/>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7676" y="2075376"/>
            <a:ext cx="7200800" cy="1200329"/>
          </a:xfrm>
          <a:prstGeom prst="rect">
            <a:avLst/>
          </a:prstGeom>
        </p:spPr>
        <p:txBody>
          <a:bodyPr wrap="square">
            <a:spAutoFit/>
          </a:bodyPr>
          <a:lstStyle/>
          <a:p>
            <a:r>
              <a:rPr lang="nl-BE" sz="2400" dirty="0"/>
              <a:t>Eerst, vaste sociale doctrine gericht op de realisatie van een organische samenleving waarin alle standen harmonisch zouden samenwerken.</a:t>
            </a:r>
          </a:p>
        </p:txBody>
      </p:sp>
      <p:sp>
        <p:nvSpPr>
          <p:cNvPr id="21" name="Rounded Rectangle 20"/>
          <p:cNvSpPr/>
          <p:nvPr/>
        </p:nvSpPr>
        <p:spPr>
          <a:xfrm>
            <a:off x="1988249" y="4022134"/>
            <a:ext cx="6786787" cy="199915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619" y="4022134"/>
            <a:ext cx="1508419" cy="1992627"/>
          </a:xfrm>
          <a:prstGeom prst="rect">
            <a:avLst/>
          </a:prstGeom>
        </p:spPr>
      </p:pic>
      <p:sp>
        <p:nvSpPr>
          <p:cNvPr id="19" name="Rectangle 18"/>
          <p:cNvSpPr/>
          <p:nvPr/>
        </p:nvSpPr>
        <p:spPr>
          <a:xfrm>
            <a:off x="2443200" y="4387385"/>
            <a:ext cx="5873216" cy="1200329"/>
          </a:xfrm>
          <a:prstGeom prst="rect">
            <a:avLst/>
          </a:prstGeom>
        </p:spPr>
        <p:txBody>
          <a:bodyPr wrap="square">
            <a:spAutoFit/>
          </a:bodyPr>
          <a:lstStyle/>
          <a:p>
            <a:r>
              <a:rPr lang="nl-BE" sz="2400" dirty="0"/>
              <a:t>Vanaf  Johannes de XXIIIste de meer inductieve methode van </a:t>
            </a:r>
          </a:p>
          <a:p>
            <a:r>
              <a:rPr lang="nl-BE" sz="2400" b="1" dirty="0">
                <a:solidFill>
                  <a:schemeClr val="bg1"/>
                </a:solidFill>
              </a:rPr>
              <a:t>“zien – oordelen – handelen”.</a:t>
            </a:r>
          </a:p>
        </p:txBody>
      </p:sp>
      <p:cxnSp>
        <p:nvCxnSpPr>
          <p:cNvPr id="27" name="Straight Connector 26"/>
          <p:cNvCxnSpPr>
            <a:cxnSpLocks/>
          </p:cNvCxnSpPr>
          <p:nvPr/>
        </p:nvCxnSpPr>
        <p:spPr>
          <a:xfrm flipH="1">
            <a:off x="747038" y="47231"/>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BCE36800-694E-443B-AD5B-E6B5BBEC3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526" y="1391265"/>
            <a:ext cx="684076" cy="955308"/>
          </a:xfrm>
          <a:prstGeom prst="rect">
            <a:avLst/>
          </a:prstGeom>
        </p:spPr>
      </p:pic>
      <p:pic>
        <p:nvPicPr>
          <p:cNvPr id="18" name="Picture 22">
            <a:extLst>
              <a:ext uri="{FF2B5EF4-FFF2-40B4-BE49-F238E27FC236}">
                <a16:creationId xmlns:a16="http://schemas.microsoft.com/office/drawing/2014/main" id="{AB2CA0FE-B057-4CB9-86B6-B7063AC42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581" y="3476526"/>
            <a:ext cx="684076" cy="955308"/>
          </a:xfrm>
          <a:prstGeom prst="rect">
            <a:avLst/>
          </a:prstGeom>
        </p:spPr>
      </p:pic>
      <p:pic>
        <p:nvPicPr>
          <p:cNvPr id="22" name="Afbeelding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167422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sp>
        <p:nvSpPr>
          <p:cNvPr id="10" name="Rectangle 9"/>
          <p:cNvSpPr/>
          <p:nvPr/>
        </p:nvSpPr>
        <p:spPr>
          <a:xfrm>
            <a:off x="165"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995693" y="4036587"/>
            <a:ext cx="6786787" cy="1988008"/>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036587"/>
            <a:ext cx="1508419" cy="1981517"/>
          </a:xfrm>
          <a:prstGeom prst="rect">
            <a:avLst/>
          </a:prstGeom>
        </p:spPr>
      </p:pic>
      <p:sp>
        <p:nvSpPr>
          <p:cNvPr id="19" name="Rectangle 18"/>
          <p:cNvSpPr/>
          <p:nvPr/>
        </p:nvSpPr>
        <p:spPr>
          <a:xfrm>
            <a:off x="2443200" y="4401838"/>
            <a:ext cx="5873216" cy="1200329"/>
          </a:xfrm>
          <a:prstGeom prst="rect">
            <a:avLst/>
          </a:prstGeom>
        </p:spPr>
        <p:txBody>
          <a:bodyPr wrap="square">
            <a:spAutoFit/>
          </a:bodyPr>
          <a:lstStyle/>
          <a:p>
            <a:r>
              <a:rPr lang="nl-BE" sz="2400" dirty="0"/>
              <a:t>Vanaf  Johannes de XXIIIste de meer inductieve methode van </a:t>
            </a:r>
          </a:p>
          <a:p>
            <a:r>
              <a:rPr lang="nl-BE" sz="2400" b="1" dirty="0">
                <a:solidFill>
                  <a:schemeClr val="bg1"/>
                </a:solidFill>
              </a:rPr>
              <a:t>“zien – oordelen – handelen”.</a:t>
            </a:r>
          </a:p>
        </p:txBody>
      </p:sp>
      <p:sp>
        <p:nvSpPr>
          <p:cNvPr id="29" name="Rounded Rectangle 28"/>
          <p:cNvSpPr/>
          <p:nvPr/>
        </p:nvSpPr>
        <p:spPr>
          <a:xfrm>
            <a:off x="2133865" y="1931285"/>
            <a:ext cx="6640465" cy="2043989"/>
          </a:xfrm>
          <a:prstGeom prst="round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401309" y="2080525"/>
            <a:ext cx="6203140" cy="1938992"/>
          </a:xfrm>
          <a:prstGeom prst="rect">
            <a:avLst/>
          </a:prstGeom>
        </p:spPr>
        <p:txBody>
          <a:bodyPr wrap="square">
            <a:spAutoFit/>
          </a:bodyPr>
          <a:lstStyle/>
          <a:p>
            <a:r>
              <a:rPr lang="nl-BE" sz="2000" dirty="0">
                <a:solidFill>
                  <a:srgbClr val="C00000"/>
                </a:solidFill>
              </a:rPr>
              <a:t>ZIEN</a:t>
            </a:r>
            <a:r>
              <a:rPr lang="nl-BE" sz="2000" dirty="0"/>
              <a:t>: 		analyse van de situatie</a:t>
            </a:r>
          </a:p>
          <a:p>
            <a:r>
              <a:rPr lang="nl-BE" sz="2000" dirty="0">
                <a:solidFill>
                  <a:srgbClr val="C00000"/>
                </a:solidFill>
              </a:rPr>
              <a:t>OORDELEN</a:t>
            </a:r>
            <a:r>
              <a:rPr lang="nl-BE" sz="2000" dirty="0"/>
              <a:t>:  	beoordeling situatie in het licht van het 		evangelie en andere principes van 			redelijkheid en rechtvaardigheid.</a:t>
            </a:r>
          </a:p>
          <a:p>
            <a:r>
              <a:rPr lang="nl-BE" sz="2000" dirty="0">
                <a:solidFill>
                  <a:srgbClr val="C00000"/>
                </a:solidFill>
              </a:rPr>
              <a:t>HANDELEN</a:t>
            </a:r>
            <a:r>
              <a:rPr lang="nl-BE" sz="2000" dirty="0"/>
              <a:t>:  	uitwerken van een strategie voor actie.</a:t>
            </a:r>
          </a:p>
          <a:p>
            <a:r>
              <a:rPr lang="nl-BE" sz="2000" dirty="0"/>
              <a:t> </a:t>
            </a:r>
            <a:endParaRPr lang="fr-BE" sz="2000" dirty="0"/>
          </a:p>
        </p:txBody>
      </p:sp>
      <p:sp>
        <p:nvSpPr>
          <p:cNvPr id="31" name="Freeform 30"/>
          <p:cNvSpPr/>
          <p:nvPr/>
        </p:nvSpPr>
        <p:spPr>
          <a:xfrm>
            <a:off x="5454098" y="3803493"/>
            <a:ext cx="2574285" cy="2577835"/>
          </a:xfrm>
          <a:custGeom>
            <a:avLst/>
            <a:gdLst>
              <a:gd name="connsiteX0" fmla="*/ 0 w 3001583"/>
              <a:gd name="connsiteY0" fmla="*/ 1981200 h 2960259"/>
              <a:gd name="connsiteX1" fmla="*/ 1320800 w 3001583"/>
              <a:gd name="connsiteY1" fmla="*/ 2929467 h 2960259"/>
              <a:gd name="connsiteX2" fmla="*/ 2912533 w 3001583"/>
              <a:gd name="connsiteY2" fmla="*/ 965200 h 2960259"/>
              <a:gd name="connsiteX3" fmla="*/ 2810933 w 3001583"/>
              <a:gd name="connsiteY3" fmla="*/ 0 h 2960259"/>
            </a:gdLst>
            <a:ahLst/>
            <a:cxnLst>
              <a:cxn ang="0">
                <a:pos x="connsiteX0" y="connsiteY0"/>
              </a:cxn>
              <a:cxn ang="0">
                <a:pos x="connsiteX1" y="connsiteY1"/>
              </a:cxn>
              <a:cxn ang="0">
                <a:pos x="connsiteX2" y="connsiteY2"/>
              </a:cxn>
              <a:cxn ang="0">
                <a:pos x="connsiteX3" y="connsiteY3"/>
              </a:cxn>
            </a:cxnLst>
            <a:rect l="l" t="t" r="r" b="b"/>
            <a:pathLst>
              <a:path w="3001583" h="2960259">
                <a:moveTo>
                  <a:pt x="0" y="1981200"/>
                </a:moveTo>
                <a:cubicBezTo>
                  <a:pt x="417689" y="2540000"/>
                  <a:pt x="835378" y="3098800"/>
                  <a:pt x="1320800" y="2929467"/>
                </a:cubicBezTo>
                <a:cubicBezTo>
                  <a:pt x="1806222" y="2760134"/>
                  <a:pt x="2664178" y="1453444"/>
                  <a:pt x="2912533" y="965200"/>
                </a:cubicBezTo>
                <a:cubicBezTo>
                  <a:pt x="3160888" y="476956"/>
                  <a:pt x="2810933" y="0"/>
                  <a:pt x="2810933" y="0"/>
                </a:cubicBezTo>
              </a:path>
            </a:pathLst>
          </a:custGeom>
          <a:noFill/>
          <a:ln w="19050">
            <a:solidFill>
              <a:schemeClr val="accent6">
                <a:lumMod val="75000"/>
              </a:schemeClr>
            </a:solidFill>
            <a:prstDash val="solid"/>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26">
            <a:extLst>
              <a:ext uri="{FF2B5EF4-FFF2-40B4-BE49-F238E27FC236}">
                <a16:creationId xmlns:a16="http://schemas.microsoft.com/office/drawing/2014/main" id="{E9FF623D-0410-4F52-AB4B-5C74674F3B17}"/>
              </a:ext>
            </a:extLst>
          </p:cNvPr>
          <p:cNvCxnSpPr>
            <a:cxnSpLocks/>
          </p:cNvCxnSpPr>
          <p:nvPr/>
        </p:nvCxnSpPr>
        <p:spPr>
          <a:xfrm flipH="1">
            <a:off x="729426" y="47231"/>
            <a:ext cx="52722" cy="6811032"/>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2">
            <a:extLst>
              <a:ext uri="{FF2B5EF4-FFF2-40B4-BE49-F238E27FC236}">
                <a16:creationId xmlns:a16="http://schemas.microsoft.com/office/drawing/2014/main" id="{8B9C00CF-FE47-4BB1-BCB4-46EB650361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555" y="3487210"/>
            <a:ext cx="684076" cy="949982"/>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206044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5502" y="1846616"/>
            <a:ext cx="7992888" cy="136636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6903" y="2125331"/>
            <a:ext cx="7200800" cy="830997"/>
          </a:xfrm>
          <a:prstGeom prst="rect">
            <a:avLst/>
          </a:prstGeom>
        </p:spPr>
        <p:txBody>
          <a:bodyPr wrap="square">
            <a:spAutoFit/>
          </a:bodyPr>
          <a:lstStyle/>
          <a:p>
            <a:r>
              <a:rPr lang="nl-BE" sz="2400" b="1" dirty="0"/>
              <a:t>GAUDIUM ET SPES 1965</a:t>
            </a:r>
          </a:p>
          <a:p>
            <a:r>
              <a:rPr lang="nl-BE" sz="2400" dirty="0"/>
              <a:t>Heeft daar </a:t>
            </a:r>
            <a:r>
              <a:rPr lang="nl-BE" sz="2400" b="1" dirty="0">
                <a:solidFill>
                  <a:schemeClr val="bg1"/>
                </a:solidFill>
              </a:rPr>
              <a:t>2 elementen </a:t>
            </a:r>
            <a:r>
              <a:rPr lang="nl-BE" sz="2400" dirty="0"/>
              <a:t>aan toegevoegd</a:t>
            </a:r>
          </a:p>
        </p:txBody>
      </p:sp>
      <p:sp>
        <p:nvSpPr>
          <p:cNvPr id="21" name="Rounded Rectangle 20"/>
          <p:cNvSpPr/>
          <p:nvPr/>
        </p:nvSpPr>
        <p:spPr>
          <a:xfrm>
            <a:off x="782149" y="3429000"/>
            <a:ext cx="7957594" cy="2714124"/>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87624" y="3680957"/>
            <a:ext cx="5264548" cy="2246769"/>
          </a:xfrm>
          <a:prstGeom prst="rect">
            <a:avLst/>
          </a:prstGeom>
        </p:spPr>
        <p:txBody>
          <a:bodyPr wrap="square">
            <a:spAutoFit/>
          </a:bodyPr>
          <a:lstStyle/>
          <a:p>
            <a:pPr marL="342900" indent="-342900">
              <a:buFont typeface="Arial" charset="0"/>
              <a:buChar char="•"/>
            </a:pPr>
            <a:r>
              <a:rPr lang="nl-BE" sz="2000" dirty="0"/>
              <a:t>Afstand van de kerk als bolwerk naast de wereld met eigen maatschappijvisie.</a:t>
            </a:r>
          </a:p>
          <a:p>
            <a:pPr marL="342900" indent="-342900">
              <a:buFont typeface="Arial" charset="0"/>
              <a:buChar char="•"/>
            </a:pPr>
            <a:endParaRPr lang="nl-BE" sz="2000" dirty="0"/>
          </a:p>
          <a:p>
            <a:pPr marL="342900" indent="-342900">
              <a:buFont typeface="Arial" charset="0"/>
              <a:buChar char="•"/>
            </a:pPr>
            <a:r>
              <a:rPr lang="nl-BE" sz="2000" dirty="0"/>
              <a:t>Kerk is gemeenschap die verbonden is met de mensheid en met alle mensen van goede wil om een meer humane en rechtvaardige samenleving te realiseren.</a:t>
            </a:r>
          </a:p>
        </p:txBody>
      </p:sp>
      <p:cxnSp>
        <p:nvCxnSpPr>
          <p:cNvPr id="23" name="Straight Connector 26">
            <a:extLst>
              <a:ext uri="{FF2B5EF4-FFF2-40B4-BE49-F238E27FC236}">
                <a16:creationId xmlns:a16="http://schemas.microsoft.com/office/drawing/2014/main" id="{DCA56D0F-1EE2-488F-8FDC-9BF2DF34D623}"/>
              </a:ext>
            </a:extLst>
          </p:cNvPr>
          <p:cNvCxnSpPr>
            <a:cxnSpLocks/>
          </p:cNvCxnSpPr>
          <p:nvPr/>
        </p:nvCxnSpPr>
        <p:spPr>
          <a:xfrm flipH="1">
            <a:off x="747038" y="0"/>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3">
            <a:extLst>
              <a:ext uri="{FF2B5EF4-FFF2-40B4-BE49-F238E27FC236}">
                <a16:creationId xmlns:a16="http://schemas.microsoft.com/office/drawing/2014/main" id="{229B3D0A-CC02-4C63-AED5-ABFC61C188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40" y="1412776"/>
            <a:ext cx="684076" cy="95530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3429000"/>
            <a:ext cx="1935495" cy="2714124"/>
          </a:xfrm>
          <a:prstGeom prst="rect">
            <a:avLst/>
          </a:prstGeom>
          <a:effectLst/>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289652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377" t="-1" r="11223" b="4757"/>
          <a:stretch/>
        </p:blipFill>
        <p:spPr>
          <a:xfrm>
            <a:off x="0" y="0"/>
            <a:ext cx="9144000" cy="6849219"/>
          </a:xfrm>
          <a:prstGeom prst="rect">
            <a:avLst/>
          </a:prstGeom>
        </p:spPr>
      </p:pic>
      <p:sp>
        <p:nvSpPr>
          <p:cNvPr id="10" name="Rectangle 9"/>
          <p:cNvSpPr/>
          <p:nvPr/>
        </p:nvSpPr>
        <p:spPr>
          <a:xfrm>
            <a:off x="3257" y="0"/>
            <a:ext cx="9144000" cy="684921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3780860"/>
            <a:ext cx="9144000" cy="3068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6">
            <a:extLst>
              <a:ext uri="{FF2B5EF4-FFF2-40B4-BE49-F238E27FC236}">
                <a16:creationId xmlns:a16="http://schemas.microsoft.com/office/drawing/2014/main" id="{DCA56D0F-1EE2-488F-8FDC-9BF2DF34D623}"/>
              </a:ext>
            </a:extLst>
          </p:cNvPr>
          <p:cNvCxnSpPr>
            <a:cxnSpLocks/>
          </p:cNvCxnSpPr>
          <p:nvPr/>
        </p:nvCxnSpPr>
        <p:spPr>
          <a:xfrm flipH="1">
            <a:off x="747038" y="4390"/>
            <a:ext cx="35110" cy="6849219"/>
          </a:xfrm>
          <a:prstGeom prst="line">
            <a:avLst/>
          </a:prstGeom>
          <a:ln w="476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35716" y="4509120"/>
            <a:ext cx="7844084" cy="1477328"/>
          </a:xfrm>
          <a:prstGeom prst="rect">
            <a:avLst/>
          </a:prstGeom>
        </p:spPr>
        <p:txBody>
          <a:bodyPr wrap="square">
            <a:spAutoFit/>
          </a:bodyPr>
          <a:lstStyle/>
          <a:p>
            <a:r>
              <a:rPr lang="nl-BE" dirty="0"/>
              <a:t>Het evangelie wordt zo </a:t>
            </a:r>
            <a:r>
              <a:rPr lang="nl-BE" b="1" dirty="0">
                <a:solidFill>
                  <a:srgbClr val="FF992E"/>
                </a:solidFill>
              </a:rPr>
              <a:t>een lens </a:t>
            </a:r>
            <a:r>
              <a:rPr lang="nl-BE" dirty="0"/>
              <a:t>waardoor men naar de politieke, de economische en sociale ontwikkelingen kijkt en die de gelovige gemeenschap in staat stelt alles wat ingaat tegen de menselijkheid te bekritiseren en wat </a:t>
            </a:r>
            <a:r>
              <a:rPr lang="nl-BE" b="1" dirty="0">
                <a:solidFill>
                  <a:srgbClr val="FF992E"/>
                </a:solidFill>
              </a:rPr>
              <a:t>waardevol is te appreciëren en te interpreteren als een teken van Gods werkzaamheid </a:t>
            </a:r>
            <a:r>
              <a:rPr lang="nl-BE" dirty="0"/>
              <a:t>in de geschiedenis. Het volk Gods is er dus niet voor zichzelf maar voor de hele wereld.</a:t>
            </a:r>
            <a:endParaRPr lang="fr-BE" dirty="0"/>
          </a:p>
        </p:txBody>
      </p:sp>
      <p:sp>
        <p:nvSpPr>
          <p:cNvPr id="12" name="Rounded Rectangle 11"/>
          <p:cNvSpPr/>
          <p:nvPr/>
        </p:nvSpPr>
        <p:spPr>
          <a:xfrm>
            <a:off x="775502" y="1844824"/>
            <a:ext cx="7992888" cy="1366360"/>
          </a:xfrm>
          <a:prstGeom prst="round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76903" y="2123539"/>
            <a:ext cx="7200800" cy="830997"/>
          </a:xfrm>
          <a:prstGeom prst="rect">
            <a:avLst/>
          </a:prstGeom>
        </p:spPr>
        <p:txBody>
          <a:bodyPr wrap="square">
            <a:spAutoFit/>
          </a:bodyPr>
          <a:lstStyle/>
          <a:p>
            <a:r>
              <a:rPr lang="nl-BE" sz="2400" b="1" dirty="0"/>
              <a:t>GAUDIUM ET SPES 1965</a:t>
            </a:r>
          </a:p>
          <a:p>
            <a:r>
              <a:rPr lang="nl-BE" sz="2400" dirty="0"/>
              <a:t>Heeft daar </a:t>
            </a:r>
            <a:r>
              <a:rPr lang="nl-BE" sz="2400" b="1" dirty="0">
                <a:solidFill>
                  <a:schemeClr val="bg1"/>
                </a:solidFill>
              </a:rPr>
              <a:t>2 elementen </a:t>
            </a:r>
            <a:r>
              <a:rPr lang="nl-BE" sz="2400" dirty="0"/>
              <a:t>aan toegevoegd</a:t>
            </a:r>
          </a:p>
        </p:txBody>
      </p:sp>
      <p:pic>
        <p:nvPicPr>
          <p:cNvPr id="16" name="Picture 15">
            <a:extLst>
              <a:ext uri="{FF2B5EF4-FFF2-40B4-BE49-F238E27FC236}">
                <a16:creationId xmlns:a16="http://schemas.microsoft.com/office/drawing/2014/main" id="{229B3D0A-CC02-4C63-AED5-ABFC61C188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40" y="1412776"/>
            <a:ext cx="684076" cy="955308"/>
          </a:xfrm>
          <a:prstGeom prst="rect">
            <a:avLst/>
          </a:prstGeom>
        </p:spPr>
      </p:pic>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0" y="-195886"/>
            <a:ext cx="5851782" cy="1672948"/>
          </a:xfrm>
          <a:prstGeom prst="rect">
            <a:avLst/>
          </a:prstGeom>
        </p:spPr>
      </p:pic>
    </p:spTree>
    <p:extLst>
      <p:ext uri="{BB962C8B-B14F-4D97-AF65-F5344CB8AC3E}">
        <p14:creationId xmlns:p14="http://schemas.microsoft.com/office/powerpoint/2010/main" val="22242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2177</Words>
  <Application>Microsoft Office PowerPoint</Application>
  <PresentationFormat>Diavoorstelling (4:3)</PresentationFormat>
  <Paragraphs>264</Paragraphs>
  <Slides>43</Slides>
  <Notes>34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43</vt:i4>
      </vt:variant>
    </vt:vector>
  </HeadingPairs>
  <TitlesOfParts>
    <vt:vector size="47" baseType="lpstr">
      <vt:lpstr>Arial</vt:lpstr>
      <vt:lpstr>Arial Black</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Leo</dc:creator>
  <cp:lastModifiedBy>Marleen Timmermans</cp:lastModifiedBy>
  <cp:revision>191</cp:revision>
  <cp:lastPrinted>2017-10-05T09:21:09Z</cp:lastPrinted>
  <dcterms:created xsi:type="dcterms:W3CDTF">2016-05-15T13:36:05Z</dcterms:created>
  <dcterms:modified xsi:type="dcterms:W3CDTF">2019-02-04T22:28:56Z</dcterms:modified>
</cp:coreProperties>
</file>